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9"/>
  </p:notesMasterIdLst>
  <p:sldIdLst>
    <p:sldId id="2221" r:id="rId2"/>
    <p:sldId id="2297" r:id="rId3"/>
    <p:sldId id="2369" r:id="rId4"/>
    <p:sldId id="2324" r:id="rId5"/>
    <p:sldId id="2668" r:id="rId6"/>
    <p:sldId id="2669" r:id="rId7"/>
    <p:sldId id="2670" r:id="rId8"/>
    <p:sldId id="2893" r:id="rId9"/>
    <p:sldId id="2896" r:id="rId10"/>
    <p:sldId id="2894" r:id="rId11"/>
    <p:sldId id="2895" r:id="rId12"/>
    <p:sldId id="2331" r:id="rId13"/>
    <p:sldId id="2660" r:id="rId14"/>
    <p:sldId id="2671" r:id="rId15"/>
    <p:sldId id="2672" r:id="rId16"/>
    <p:sldId id="2897" r:id="rId17"/>
    <p:sldId id="2898" r:id="rId18"/>
    <p:sldId id="2899" r:id="rId19"/>
    <p:sldId id="2900" r:id="rId20"/>
    <p:sldId id="2662" r:id="rId21"/>
    <p:sldId id="2663" r:id="rId22"/>
    <p:sldId id="2666" r:id="rId23"/>
    <p:sldId id="2664" r:id="rId24"/>
    <p:sldId id="2333" r:id="rId25"/>
    <p:sldId id="2673" r:id="rId26"/>
    <p:sldId id="2674" r:id="rId27"/>
    <p:sldId id="2675" r:id="rId28"/>
    <p:sldId id="2676" r:id="rId29"/>
    <p:sldId id="2677" r:id="rId30"/>
    <p:sldId id="2678" r:id="rId31"/>
    <p:sldId id="2679" r:id="rId32"/>
    <p:sldId id="2680" r:id="rId33"/>
    <p:sldId id="2681" r:id="rId34"/>
    <p:sldId id="2682" r:id="rId35"/>
    <p:sldId id="2683" r:id="rId36"/>
    <p:sldId id="2684" r:id="rId37"/>
    <p:sldId id="2685" r:id="rId38"/>
    <p:sldId id="2686" r:id="rId39"/>
    <p:sldId id="2687" r:id="rId40"/>
    <p:sldId id="2688" r:id="rId41"/>
    <p:sldId id="2689" r:id="rId42"/>
    <p:sldId id="2690" r:id="rId43"/>
    <p:sldId id="2691" r:id="rId44"/>
    <p:sldId id="2692" r:id="rId45"/>
    <p:sldId id="2693" r:id="rId46"/>
    <p:sldId id="2694" r:id="rId47"/>
    <p:sldId id="2695" r:id="rId48"/>
    <p:sldId id="2696" r:id="rId49"/>
    <p:sldId id="2697" r:id="rId50"/>
    <p:sldId id="2698" r:id="rId51"/>
    <p:sldId id="2699" r:id="rId52"/>
    <p:sldId id="2700" r:id="rId53"/>
    <p:sldId id="2701" r:id="rId54"/>
    <p:sldId id="2702" r:id="rId55"/>
    <p:sldId id="2703" r:id="rId56"/>
    <p:sldId id="2704" r:id="rId57"/>
    <p:sldId id="2705" r:id="rId58"/>
    <p:sldId id="2706" r:id="rId59"/>
    <p:sldId id="2707" r:id="rId60"/>
    <p:sldId id="2708" r:id="rId61"/>
    <p:sldId id="2709" r:id="rId62"/>
    <p:sldId id="2710" r:id="rId63"/>
    <p:sldId id="2711" r:id="rId64"/>
    <p:sldId id="2712" r:id="rId65"/>
    <p:sldId id="2713" r:id="rId66"/>
    <p:sldId id="2714" r:id="rId67"/>
    <p:sldId id="2715" r:id="rId68"/>
    <p:sldId id="2716" r:id="rId69"/>
    <p:sldId id="2717" r:id="rId70"/>
    <p:sldId id="2718" r:id="rId71"/>
    <p:sldId id="2719" r:id="rId72"/>
    <p:sldId id="2720" r:id="rId73"/>
    <p:sldId id="2721" r:id="rId74"/>
    <p:sldId id="2722" r:id="rId75"/>
    <p:sldId id="2723" r:id="rId76"/>
    <p:sldId id="2724" r:id="rId77"/>
    <p:sldId id="2725" r:id="rId78"/>
    <p:sldId id="2726" r:id="rId79"/>
    <p:sldId id="2727" r:id="rId80"/>
    <p:sldId id="2728" r:id="rId81"/>
    <p:sldId id="2729" r:id="rId82"/>
    <p:sldId id="2730" r:id="rId83"/>
    <p:sldId id="2731" r:id="rId84"/>
    <p:sldId id="2732" r:id="rId85"/>
    <p:sldId id="2733" r:id="rId86"/>
    <p:sldId id="2734" r:id="rId87"/>
    <p:sldId id="2735" r:id="rId88"/>
    <p:sldId id="2736" r:id="rId89"/>
    <p:sldId id="2737" r:id="rId90"/>
    <p:sldId id="2738" r:id="rId91"/>
    <p:sldId id="2739" r:id="rId92"/>
    <p:sldId id="2740" r:id="rId93"/>
    <p:sldId id="2741" r:id="rId94"/>
    <p:sldId id="2742" r:id="rId95"/>
    <p:sldId id="2743" r:id="rId96"/>
    <p:sldId id="2744" r:id="rId97"/>
    <p:sldId id="2745" r:id="rId98"/>
    <p:sldId id="2746" r:id="rId99"/>
    <p:sldId id="2747" r:id="rId100"/>
    <p:sldId id="2748" r:id="rId101"/>
    <p:sldId id="2749" r:id="rId102"/>
    <p:sldId id="2750" r:id="rId103"/>
    <p:sldId id="2751" r:id="rId104"/>
    <p:sldId id="2752" r:id="rId105"/>
    <p:sldId id="2753" r:id="rId106"/>
    <p:sldId id="2754" r:id="rId107"/>
    <p:sldId id="2755" r:id="rId108"/>
    <p:sldId id="2756" r:id="rId109"/>
    <p:sldId id="2757" r:id="rId110"/>
    <p:sldId id="2758" r:id="rId111"/>
    <p:sldId id="2759" r:id="rId112"/>
    <p:sldId id="2760" r:id="rId113"/>
    <p:sldId id="2761" r:id="rId114"/>
    <p:sldId id="2762" r:id="rId115"/>
    <p:sldId id="2763" r:id="rId116"/>
    <p:sldId id="2764" r:id="rId117"/>
    <p:sldId id="2765" r:id="rId118"/>
    <p:sldId id="2766" r:id="rId119"/>
    <p:sldId id="2767" r:id="rId120"/>
    <p:sldId id="2768" r:id="rId121"/>
    <p:sldId id="2769" r:id="rId122"/>
    <p:sldId id="2770" r:id="rId123"/>
    <p:sldId id="2771" r:id="rId124"/>
    <p:sldId id="2772" r:id="rId125"/>
    <p:sldId id="2773" r:id="rId126"/>
    <p:sldId id="2774" r:id="rId127"/>
    <p:sldId id="2775" r:id="rId128"/>
    <p:sldId id="2776" r:id="rId129"/>
    <p:sldId id="2777" r:id="rId130"/>
    <p:sldId id="2778" r:id="rId131"/>
    <p:sldId id="2779" r:id="rId132"/>
    <p:sldId id="2780" r:id="rId133"/>
    <p:sldId id="2781" r:id="rId134"/>
    <p:sldId id="2782" r:id="rId135"/>
    <p:sldId id="2783" r:id="rId136"/>
    <p:sldId id="2784" r:id="rId137"/>
    <p:sldId id="2785" r:id="rId138"/>
    <p:sldId id="2786" r:id="rId139"/>
    <p:sldId id="2787" r:id="rId140"/>
    <p:sldId id="2788" r:id="rId141"/>
    <p:sldId id="2789" r:id="rId142"/>
    <p:sldId id="2790" r:id="rId143"/>
    <p:sldId id="2791" r:id="rId144"/>
    <p:sldId id="2792" r:id="rId145"/>
    <p:sldId id="2793" r:id="rId146"/>
    <p:sldId id="2794" r:id="rId147"/>
    <p:sldId id="2795" r:id="rId148"/>
    <p:sldId id="2796" r:id="rId149"/>
    <p:sldId id="2797" r:id="rId150"/>
    <p:sldId id="2798" r:id="rId151"/>
    <p:sldId id="2799" r:id="rId152"/>
    <p:sldId id="2800" r:id="rId153"/>
    <p:sldId id="2801" r:id="rId154"/>
    <p:sldId id="2802" r:id="rId155"/>
    <p:sldId id="2803" r:id="rId156"/>
    <p:sldId id="2804" r:id="rId157"/>
    <p:sldId id="2805" r:id="rId158"/>
    <p:sldId id="2806" r:id="rId159"/>
    <p:sldId id="2807" r:id="rId160"/>
    <p:sldId id="2808" r:id="rId161"/>
    <p:sldId id="2809" r:id="rId162"/>
    <p:sldId id="2810" r:id="rId163"/>
    <p:sldId id="2811" r:id="rId164"/>
    <p:sldId id="2812" r:id="rId165"/>
    <p:sldId id="2813" r:id="rId166"/>
    <p:sldId id="2814" r:id="rId167"/>
    <p:sldId id="2815" r:id="rId168"/>
    <p:sldId id="2816" r:id="rId169"/>
    <p:sldId id="2817" r:id="rId170"/>
    <p:sldId id="2818" r:id="rId171"/>
    <p:sldId id="2819" r:id="rId172"/>
    <p:sldId id="2820" r:id="rId173"/>
    <p:sldId id="2821" r:id="rId174"/>
    <p:sldId id="2822" r:id="rId175"/>
    <p:sldId id="2823" r:id="rId176"/>
    <p:sldId id="2824" r:id="rId177"/>
    <p:sldId id="2825" r:id="rId178"/>
    <p:sldId id="2826" r:id="rId179"/>
    <p:sldId id="2827" r:id="rId180"/>
    <p:sldId id="2828" r:id="rId181"/>
    <p:sldId id="2829" r:id="rId182"/>
    <p:sldId id="2830" r:id="rId183"/>
    <p:sldId id="2831" r:id="rId184"/>
    <p:sldId id="2832" r:id="rId185"/>
    <p:sldId id="2833" r:id="rId186"/>
    <p:sldId id="2834" r:id="rId187"/>
    <p:sldId id="2835" r:id="rId188"/>
    <p:sldId id="2836" r:id="rId189"/>
    <p:sldId id="2837" r:id="rId190"/>
    <p:sldId id="2838" r:id="rId191"/>
    <p:sldId id="2839" r:id="rId192"/>
    <p:sldId id="2840" r:id="rId193"/>
    <p:sldId id="2841" r:id="rId194"/>
    <p:sldId id="2615" r:id="rId195"/>
    <p:sldId id="2843" r:id="rId196"/>
    <p:sldId id="2844" r:id="rId197"/>
    <p:sldId id="2845" r:id="rId198"/>
    <p:sldId id="2846" r:id="rId199"/>
    <p:sldId id="2847" r:id="rId200"/>
    <p:sldId id="2848" r:id="rId201"/>
    <p:sldId id="2849" r:id="rId202"/>
    <p:sldId id="2850" r:id="rId203"/>
    <p:sldId id="2851" r:id="rId204"/>
    <p:sldId id="2852" r:id="rId205"/>
    <p:sldId id="2853" r:id="rId206"/>
    <p:sldId id="2854" r:id="rId207"/>
    <p:sldId id="2855" r:id="rId208"/>
    <p:sldId id="2856" r:id="rId209"/>
    <p:sldId id="2857" r:id="rId210"/>
    <p:sldId id="2858" r:id="rId211"/>
    <p:sldId id="2859" r:id="rId212"/>
    <p:sldId id="2860" r:id="rId213"/>
    <p:sldId id="2861" r:id="rId214"/>
    <p:sldId id="2862" r:id="rId215"/>
    <p:sldId id="2863" r:id="rId216"/>
    <p:sldId id="2864" r:id="rId217"/>
    <p:sldId id="2865" r:id="rId218"/>
    <p:sldId id="2866" r:id="rId219"/>
    <p:sldId id="2867" r:id="rId220"/>
    <p:sldId id="2868" r:id="rId221"/>
    <p:sldId id="2869" r:id="rId222"/>
    <p:sldId id="2870" r:id="rId223"/>
    <p:sldId id="2871" r:id="rId224"/>
    <p:sldId id="2872" r:id="rId225"/>
    <p:sldId id="2873" r:id="rId226"/>
    <p:sldId id="2874" r:id="rId227"/>
    <p:sldId id="2875" r:id="rId228"/>
    <p:sldId id="2876" r:id="rId229"/>
    <p:sldId id="2877" r:id="rId230"/>
    <p:sldId id="2878" r:id="rId231"/>
    <p:sldId id="2879" r:id="rId232"/>
    <p:sldId id="2880" r:id="rId233"/>
    <p:sldId id="2881" r:id="rId234"/>
    <p:sldId id="2882" r:id="rId235"/>
    <p:sldId id="2883" r:id="rId236"/>
    <p:sldId id="2884" r:id="rId237"/>
    <p:sldId id="2885" r:id="rId238"/>
    <p:sldId id="2886" r:id="rId239"/>
    <p:sldId id="2887" r:id="rId240"/>
    <p:sldId id="2888" r:id="rId241"/>
    <p:sldId id="2889" r:id="rId242"/>
    <p:sldId id="2890" r:id="rId243"/>
    <p:sldId id="2667" r:id="rId244"/>
    <p:sldId id="2520" r:id="rId245"/>
    <p:sldId id="2521" r:id="rId246"/>
    <p:sldId id="2524" r:id="rId247"/>
    <p:sldId id="2525" r:id="rId248"/>
    <p:sldId id="2526" r:id="rId249"/>
    <p:sldId id="2527" r:id="rId250"/>
    <p:sldId id="2528" r:id="rId251"/>
    <p:sldId id="2522" r:id="rId252"/>
    <p:sldId id="2534" r:id="rId253"/>
    <p:sldId id="2535" r:id="rId254"/>
    <p:sldId id="2536" r:id="rId255"/>
    <p:sldId id="2537" r:id="rId256"/>
    <p:sldId id="2538" r:id="rId257"/>
    <p:sldId id="2529" r:id="rId258"/>
    <p:sldId id="2541" r:id="rId259"/>
    <p:sldId id="2546" r:id="rId260"/>
    <p:sldId id="2654" r:id="rId261"/>
    <p:sldId id="2655" r:id="rId262"/>
    <p:sldId id="2608" r:id="rId263"/>
    <p:sldId id="2609" r:id="rId264"/>
    <p:sldId id="2611" r:id="rId265"/>
    <p:sldId id="2612" r:id="rId266"/>
    <p:sldId id="2531" r:id="rId267"/>
    <p:sldId id="2555" r:id="rId268"/>
    <p:sldId id="2647" r:id="rId269"/>
    <p:sldId id="2649" r:id="rId270"/>
    <p:sldId id="2650" r:id="rId271"/>
    <p:sldId id="2576" r:id="rId272"/>
    <p:sldId id="2588" r:id="rId273"/>
    <p:sldId id="2904" r:id="rId274"/>
    <p:sldId id="2902" r:id="rId275"/>
    <p:sldId id="2903" r:id="rId276"/>
    <p:sldId id="2577" r:id="rId277"/>
    <p:sldId id="2907" r:id="rId278"/>
    <p:sldId id="2910" r:id="rId279"/>
    <p:sldId id="2908" r:id="rId280"/>
    <p:sldId id="2909" r:id="rId281"/>
    <p:sldId id="2597" r:id="rId282"/>
    <p:sldId id="2602" r:id="rId283"/>
    <p:sldId id="2913" r:id="rId284"/>
    <p:sldId id="2914" r:id="rId285"/>
    <p:sldId id="2912" r:id="rId286"/>
    <p:sldId id="2911" r:id="rId287"/>
    <p:sldId id="2607" r:id="rId288"/>
    <p:sldId id="2656" r:id="rId289"/>
    <p:sldId id="2918" r:id="rId290"/>
    <p:sldId id="2921" r:id="rId291"/>
    <p:sldId id="2579" r:id="rId292"/>
    <p:sldId id="2891" r:id="rId293"/>
    <p:sldId id="2922" r:id="rId294"/>
    <p:sldId id="2636" r:id="rId295"/>
    <p:sldId id="2580" r:id="rId296"/>
    <p:sldId id="2635" r:id="rId297"/>
    <p:sldId id="2892" r:id="rId29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39">
          <p15:clr>
            <a:srgbClr val="A4A3A4"/>
          </p15:clr>
        </p15:guide>
        <p15:guide id="2" pos="153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1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18"/>
    <a:srgbClr val="328CCD"/>
    <a:srgbClr val="2750F0"/>
    <a:srgbClr val="4B5050"/>
    <a:srgbClr val="041B31"/>
    <a:srgbClr val="19D3F0"/>
    <a:srgbClr val="FF9B00"/>
    <a:srgbClr val="19B49B"/>
    <a:srgbClr val="00AAF0"/>
    <a:srgbClr val="F55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6" autoAdjust="0"/>
    <p:restoredTop sz="84810" autoAdjust="0"/>
  </p:normalViewPr>
  <p:slideViewPr>
    <p:cSldViewPr snapToGrid="0" snapToObjects="1">
      <p:cViewPr varScale="1">
        <p:scale>
          <a:sx n="32" d="100"/>
          <a:sy n="32" d="100"/>
        </p:scale>
        <p:origin x="1056" y="0"/>
      </p:cViewPr>
      <p:guideLst>
        <p:guide orient="horz" pos="8639"/>
        <p:guide pos="153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notesMaster" Target="notesMasters/notesMaster1.xml"/><Relationship Id="rId303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tableStyles" Target="tableStyle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slide" Target="slides/slide291.xml"/><Relationship Id="rId297" Type="http://schemas.openxmlformats.org/officeDocument/2006/relationships/slide" Target="slides/slide296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commentAuthors" Target="commentAuthor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70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9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79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6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</a:t>
            </a:r>
            <a:r>
              <a:rPr lang="en-US" baseline="0" dirty="0" smtClean="0"/>
              <a:t> trình như sau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0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If we analyze pixels directly, really dark images and really light images of the same person will have totally different pixel values. But by only considering the </a:t>
            </a:r>
            <a:r>
              <a:rPr lang="en-US" sz="2400" b="0" i="1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direction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 that brightness changes, both really dark images and really bright images will end up with the same exact representation. That makes the problem a lot easier to solve!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65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7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11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Objects obstacles.</a:t>
            </a:r>
          </a:p>
          <a:p>
            <a:r>
              <a:rPr lang="en-US" dirty="0" smtClean="0"/>
              <a:t>Traveling</a:t>
            </a:r>
          </a:p>
          <a:p>
            <a:r>
              <a:rPr lang="en-US" dirty="0" smtClean="0"/>
              <a:t>Walking</a:t>
            </a:r>
            <a:r>
              <a:rPr lang="en-US" baseline="0" dirty="0" smtClean="0"/>
              <a:t> on street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20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5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57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Một nhóm</a:t>
            </a:r>
            <a:r>
              <a:rPr lang="en-US" baseline="0" dirty="0" smtClean="0"/>
              <a:t> gồm nhiều người được tập trung lại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75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Giải</a:t>
            </a:r>
            <a:r>
              <a:rPr lang="en-US" baseline="0" dirty="0" smtClean="0"/>
              <a:t> quyết được 2 vấn đề đặt ra ban đầu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00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9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15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48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#need</a:t>
            </a:r>
            <a:r>
              <a:rPr lang="en-US" baseline="0" smtClean="0"/>
              <a:t> to talk about process of detect face???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1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91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4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Meeting people</a:t>
            </a:r>
          </a:p>
          <a:p>
            <a:r>
              <a:rPr lang="en-US" dirty="0" smtClean="0"/>
              <a:t>Participate</a:t>
            </a:r>
            <a:r>
              <a:rPr lang="en-US" baseline="0" dirty="0" smtClean="0"/>
              <a:t> in activities</a:t>
            </a:r>
          </a:p>
          <a:p>
            <a:r>
              <a:rPr lang="en-US" baseline="0" dirty="0" smtClean="0"/>
              <a:t>=&gt; Low self esteem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0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0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5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88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7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1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59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21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70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30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41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87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0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23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66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30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7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209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95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55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256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30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901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901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024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114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994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732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841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65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6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80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#nhung nguoi dung he thong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43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84663" y="4008753"/>
            <a:ext cx="7573145" cy="65263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818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" name="Freeform 30"/>
          <p:cNvSpPr>
            <a:spLocks noChangeArrowheads="1"/>
          </p:cNvSpPr>
          <p:nvPr userDrawn="1"/>
        </p:nvSpPr>
        <p:spPr bwMode="auto">
          <a:xfrm>
            <a:off x="21856474" y="12962667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5" name="Freeform 38"/>
          <p:cNvSpPr>
            <a:spLocks noChangeArrowheads="1"/>
          </p:cNvSpPr>
          <p:nvPr userDrawn="1"/>
        </p:nvSpPr>
        <p:spPr bwMode="auto">
          <a:xfrm>
            <a:off x="21957416" y="13038867"/>
            <a:ext cx="125063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6" name="Freeform 30"/>
          <p:cNvSpPr>
            <a:spLocks noChangeArrowheads="1"/>
          </p:cNvSpPr>
          <p:nvPr userDrawn="1"/>
        </p:nvSpPr>
        <p:spPr bwMode="auto">
          <a:xfrm>
            <a:off x="22272519" y="12962229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7" name="Freeform 38"/>
          <p:cNvSpPr>
            <a:spLocks noChangeArrowheads="1"/>
          </p:cNvSpPr>
          <p:nvPr userDrawn="1"/>
        </p:nvSpPr>
        <p:spPr bwMode="auto">
          <a:xfrm flipH="1">
            <a:off x="22365174" y="13038429"/>
            <a:ext cx="124405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625380" y="12834421"/>
            <a:ext cx="365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smtClean="0">
                <a:solidFill>
                  <a:schemeClr val="tx2"/>
                </a:solidFill>
                <a:latin typeface="Lato Regular"/>
                <a:cs typeface="Lato Regular"/>
              </a:rPr>
              <a:t>Simple Inc </a:t>
            </a:r>
            <a:r>
              <a:rPr lang="id-ID" sz="2400" b="0" smtClean="0">
                <a:solidFill>
                  <a:schemeClr val="tx2"/>
                </a:solidFill>
                <a:latin typeface="Lato Light"/>
                <a:cs typeface="Lato Light"/>
              </a:rPr>
              <a:t>Company</a:t>
            </a:r>
            <a:endParaRPr lang="id-ID" sz="2400" b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46" r:id="rId2"/>
    <p:sldLayoutId id="2147483964" r:id="rId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Regular"/>
          <a:ea typeface="+mn-ea"/>
          <a:cs typeface="Lato Regular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2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25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7.jp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25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25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2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10" Type="http://schemas.openxmlformats.org/officeDocument/2006/relationships/image" Target="../media/image27.png"/><Relationship Id="rId4" Type="http://schemas.openxmlformats.org/officeDocument/2006/relationships/image" Target="../media/image64.jpe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28.png"/><Relationship Id="rId5" Type="http://schemas.openxmlformats.org/officeDocument/2006/relationships/image" Target="../media/image65.jpeg"/><Relationship Id="rId10" Type="http://schemas.openxmlformats.org/officeDocument/2006/relationships/image" Target="../media/image27.png"/><Relationship Id="rId4" Type="http://schemas.openxmlformats.org/officeDocument/2006/relationships/image" Target="../media/image64.jpeg"/><Relationship Id="rId9" Type="http://schemas.openxmlformats.org/officeDocument/2006/relationships/image" Target="../media/image25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7.jp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69.jpe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7.jp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69.jpe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7.jp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69.jpe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7.jp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69.jpe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10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70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10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70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10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70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10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70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10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1" Type="http://schemas.openxmlformats.org/officeDocument/2006/relationships/image" Target="../media/image70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28.png"/><Relationship Id="rId9" Type="http://schemas.openxmlformats.org/officeDocument/2006/relationships/image" Target="../media/image67.jpe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27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0.png"/><Relationship Id="rId7" Type="http://schemas.openxmlformats.org/officeDocument/2006/relationships/image" Target="../media/image7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6.png"/><Relationship Id="rId4" Type="http://schemas.openxmlformats.org/officeDocument/2006/relationships/image" Target="../media/image10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6.png"/><Relationship Id="rId4" Type="http://schemas.openxmlformats.org/officeDocument/2006/relationships/image" Target="../media/image10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6.png"/><Relationship Id="rId4" Type="http://schemas.openxmlformats.org/officeDocument/2006/relationships/image" Target="../media/image10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6.png"/><Relationship Id="rId4" Type="http://schemas.openxmlformats.org/officeDocument/2006/relationships/image" Target="../media/image10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6.png"/><Relationship Id="rId4" Type="http://schemas.openxmlformats.org/officeDocument/2006/relationships/image" Target="../media/image10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image" Target="../media/image95.gif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20692" y="0"/>
            <a:ext cx="24377650" cy="13716000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>
              <a:latin typeface="Lato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85361" y="7278320"/>
            <a:ext cx="14765544" cy="304697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Lato Regular"/>
                <a:cs typeface="Lato Regular"/>
              </a:rPr>
              <a:t>Automatic Alternative </a:t>
            </a:r>
            <a: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  <a:t>Image </a:t>
            </a:r>
            <a:r>
              <a:rPr lang="en-US" sz="9600" b="1">
                <a:solidFill>
                  <a:schemeClr val="bg1"/>
                </a:solidFill>
                <a:latin typeface="Lato Regular"/>
                <a:cs typeface="Lato Regular"/>
              </a:rPr>
              <a:t>Recognition to Voice</a:t>
            </a:r>
            <a:endParaRPr lang="id-ID" sz="9600" b="1" smtClean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21" y="2906815"/>
            <a:ext cx="12787301" cy="27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9553" y="3872753"/>
            <a:ext cx="10004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Helpers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Walking Dogs</a:t>
            </a:r>
            <a:endParaRPr lang="vi-VN" sz="5400" dirty="0">
              <a:latin typeface="+mj-lt"/>
            </a:endParaRPr>
          </a:p>
        </p:txBody>
      </p:sp>
      <p:pic>
        <p:nvPicPr>
          <p:cNvPr id="6146" name="Picture 2" descr="Kết quả hình ảnh cho blind person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454" y="3872753"/>
            <a:ext cx="9415145" cy="941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8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348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Person ID</a:t>
            </a:r>
          </a:p>
        </p:txBody>
      </p:sp>
    </p:spTree>
    <p:extLst>
      <p:ext uri="{BB962C8B-B14F-4D97-AF65-F5344CB8AC3E}">
        <p14:creationId xmlns:p14="http://schemas.microsoft.com/office/powerpoint/2010/main" val="40185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  <a:endParaRPr lang="en-US" sz="6000" dirty="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66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up to 248 faces.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32673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35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Belong to a certain Person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91667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52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65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9832" y="4225824"/>
            <a:ext cx="6424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7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7144469" y="7632429"/>
            <a:ext cx="2202310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99832" y="4225824"/>
            <a:ext cx="6424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3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783425" y="9628738"/>
            <a:ext cx="1656849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/>
          <p:cNvSpPr/>
          <p:nvPr/>
        </p:nvSpPr>
        <p:spPr>
          <a:xfrm>
            <a:off x="17325473" y="7689406"/>
            <a:ext cx="1780674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99832" y="4225824"/>
            <a:ext cx="64248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Each Person will have their own Faces.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1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9553" y="3872753"/>
            <a:ext cx="10004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Helpers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Walking Dogs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Braille</a:t>
            </a:r>
            <a:endParaRPr lang="vi-VN" sz="5400" dirty="0">
              <a:latin typeface="+mj-lt"/>
            </a:endParaRPr>
          </a:p>
        </p:txBody>
      </p:sp>
      <p:pic>
        <p:nvPicPr>
          <p:cNvPr id="7170" name="Picture 2" descr="Kết quả hình ảnh cho brail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94" y="3872753"/>
            <a:ext cx="12048697" cy="82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54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6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7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8" name="Straight Connector 97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3" name="Straight Connector 42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8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9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5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76348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Our Solution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383374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38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extBox 3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1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5" name="Straight Connector 44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19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70897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Rectangle 64"/>
          <p:cNvSpPr/>
          <p:nvPr/>
        </p:nvSpPr>
        <p:spPr>
          <a:xfrm>
            <a:off x="8406101" y="9018460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8406101" y="9835371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93827" y="9031493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517695" y="10222329"/>
            <a:ext cx="4140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algn="ctr"/>
            <a:r>
              <a:rPr lang="en-US" sz="4400" dirty="0" smtClean="0">
                <a:latin typeface="+mj-lt"/>
              </a:rPr>
              <a:t>Persisted Face ID</a:t>
            </a:r>
            <a:endParaRPr lang="en-US" sz="4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2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8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9424825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5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8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77" y="4833028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903" y="3804961"/>
            <a:ext cx="4396557" cy="4396557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7898318" y="6003240"/>
            <a:ext cx="2993923" cy="10913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46251" y="2538677"/>
            <a:ext cx="2205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+mj-lt"/>
              </a:rPr>
              <a:t>See4U</a:t>
            </a:r>
            <a:r>
              <a:rPr lang="en-US" sz="4400" dirty="0" smtClean="0">
                <a:latin typeface="+mj-lt"/>
              </a:rPr>
              <a:t> – A Portable Assistance for Blind Person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769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00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6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Train Person Group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31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898006" y="8642670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76741" y="10162661"/>
            <a:ext cx="53634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6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07169" y="4724400"/>
            <a:ext cx="801052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29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</p:txBody>
      </p:sp>
    </p:spTree>
    <p:extLst>
      <p:ext uri="{BB962C8B-B14F-4D97-AF65-F5344CB8AC3E}">
        <p14:creationId xmlns:p14="http://schemas.microsoft.com/office/powerpoint/2010/main" val="18971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System can now Identify trained Person.</a:t>
            </a:r>
          </a:p>
        </p:txBody>
      </p:sp>
    </p:spTree>
    <p:extLst>
      <p:ext uri="{BB962C8B-B14F-4D97-AF65-F5344CB8AC3E}">
        <p14:creationId xmlns:p14="http://schemas.microsoft.com/office/powerpoint/2010/main" val="486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After the training process, the System can now identify the Person, even with different image of them.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14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77" y="4833028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903" y="3804961"/>
            <a:ext cx="4396557" cy="4396557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7898318" y="6003240"/>
            <a:ext cx="2993923" cy="10913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y 1"/>
          <p:cNvSpPr/>
          <p:nvPr/>
        </p:nvSpPr>
        <p:spPr>
          <a:xfrm>
            <a:off x="8214338" y="4056825"/>
            <a:ext cx="7372384" cy="5326788"/>
          </a:xfrm>
          <a:prstGeom prst="mathMultiply">
            <a:avLst/>
          </a:prstGeom>
          <a:solidFill>
            <a:srgbClr val="FF42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46251" y="2538677"/>
            <a:ext cx="2205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+mj-lt"/>
              </a:rPr>
              <a:t>See4U</a:t>
            </a:r>
            <a:r>
              <a:rPr lang="en-US" sz="4400" dirty="0" smtClean="0">
                <a:latin typeface="+mj-lt"/>
              </a:rPr>
              <a:t> – A Portable Assistance for Blind Person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939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After the training process, the System can now identify the Person, even with different image of them.</a:t>
            </a:r>
          </a:p>
          <a:p>
            <a:endParaRPr lang="en-US" sz="6600" dirty="0">
              <a:latin typeface="+mj-lt"/>
            </a:endParaRPr>
          </a:p>
          <a:p>
            <a:r>
              <a:rPr lang="en-US" sz="6600" dirty="0" smtClean="0">
                <a:latin typeface="+mj-lt"/>
              </a:rPr>
              <a:t>This is called the “Identifying” process.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1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7962" y="5751063"/>
            <a:ext cx="10924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Identifying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1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7257115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</p:txBody>
      </p:sp>
    </p:spTree>
    <p:extLst>
      <p:ext uri="{BB962C8B-B14F-4D97-AF65-F5344CB8AC3E}">
        <p14:creationId xmlns:p14="http://schemas.microsoft.com/office/powerpoint/2010/main" val="48854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</p:txBody>
      </p:sp>
    </p:spTree>
    <p:extLst>
      <p:ext uri="{BB962C8B-B14F-4D97-AF65-F5344CB8AC3E}">
        <p14:creationId xmlns:p14="http://schemas.microsoft.com/office/powerpoint/2010/main" val="162807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220929" y="53389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2432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41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77" y="4833028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903" y="3804961"/>
            <a:ext cx="4396557" cy="4396557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7898318" y="6003240"/>
            <a:ext cx="2993923" cy="10913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903" y="9086473"/>
            <a:ext cx="6355638" cy="1388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Left-Right Arrow 8"/>
          <p:cNvSpPr/>
          <p:nvPr/>
        </p:nvSpPr>
        <p:spPr>
          <a:xfrm>
            <a:off x="7898319" y="9383613"/>
            <a:ext cx="2993923" cy="10913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y 1"/>
          <p:cNvSpPr/>
          <p:nvPr/>
        </p:nvSpPr>
        <p:spPr>
          <a:xfrm>
            <a:off x="8214338" y="4056825"/>
            <a:ext cx="7372384" cy="5326788"/>
          </a:xfrm>
          <a:prstGeom prst="mathMultiply">
            <a:avLst/>
          </a:prstGeom>
          <a:solidFill>
            <a:srgbClr val="FF42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46251" y="2538677"/>
            <a:ext cx="2205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+mj-lt"/>
              </a:rPr>
              <a:t>See4U</a:t>
            </a:r>
            <a:r>
              <a:rPr lang="en-US" sz="4400" dirty="0" smtClean="0">
                <a:latin typeface="+mj-lt"/>
              </a:rPr>
              <a:t> – A Portable Assistance for Blind Person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3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2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4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513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006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20929" y="735059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663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7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33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666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sp>
        <p:nvSpPr>
          <p:cNvPr id="48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13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341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2052" y="3792169"/>
            <a:ext cx="22990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+mj-lt"/>
              </a:rPr>
              <a:t>See4U helps blind people to recognize their friends and family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640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85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5"/>
            <a:ext cx="14524872" cy="37856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b="1" u="sng" dirty="0" smtClean="0">
                <a:latin typeface="+mj-lt"/>
              </a:rPr>
              <a:t>Confidence</a:t>
            </a:r>
            <a:r>
              <a:rPr lang="en-US" sz="8000" dirty="0" smtClean="0">
                <a:latin typeface="+mj-lt"/>
              </a:rPr>
              <a:t> Rate: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Similarity between two Faces.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Range [0, 1]</a:t>
            </a:r>
            <a:endParaRPr lang="vi-VN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36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4"/>
            <a:ext cx="14447795" cy="3749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+mj-lt"/>
              </a:rPr>
              <a:t>Confidence Rate &gt;= 0.65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534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16187" y="560039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7557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643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Get Person 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482406" y="94537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59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229569" y="527461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8" name="Straight Connector 47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4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217222" y="8132335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5" name="Freeform 111"/>
          <p:cNvSpPr>
            <a:spLocks noChangeArrowheads="1"/>
          </p:cNvSpPr>
          <p:nvPr/>
        </p:nvSpPr>
        <p:spPr bwMode="auto">
          <a:xfrm>
            <a:off x="13499100" y="5865701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Connector 3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32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19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976769" y="7678032"/>
            <a:ext cx="3308663" cy="10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42796" y="775414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Describe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65" y="6609423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2052" y="3792169"/>
            <a:ext cx="22990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+mj-lt"/>
              </a:rPr>
              <a:t>See4U can identify common Objects around the house</a:t>
            </a:r>
            <a:endParaRPr lang="vi-VN" sz="4800" dirty="0">
              <a:latin typeface="+mj-lt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>
            <a:off x="1705754" y="1108042"/>
            <a:ext cx="41341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9344" y="4724400"/>
            <a:ext cx="78261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Identify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25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14815772" y="2001859"/>
            <a:ext cx="7584370" cy="398177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1" name="TextBox 10"/>
          <p:cNvSpPr txBox="1"/>
          <p:nvPr/>
        </p:nvSpPr>
        <p:spPr>
          <a:xfrm>
            <a:off x="16601626" y="2838884"/>
            <a:ext cx="4379159" cy="23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198" dirty="0">
                <a:latin typeface="+mj-lt"/>
              </a:rPr>
              <a:t>Oh it’s </a:t>
            </a:r>
          </a:p>
          <a:p>
            <a:r>
              <a:rPr lang="en-US" sz="7198" dirty="0">
                <a:latin typeface="+mj-lt"/>
              </a:rPr>
              <a:t>Mr. Thanh</a:t>
            </a:r>
            <a:endParaRPr lang="vi-VN" sz="7198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4407" y="4290035"/>
            <a:ext cx="10561929" cy="313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</p:txBody>
      </p:sp>
    </p:spTree>
    <p:extLst>
      <p:ext uri="{BB962C8B-B14F-4D97-AF65-F5344CB8AC3E}">
        <p14:creationId xmlns:p14="http://schemas.microsoft.com/office/powerpoint/2010/main" val="63539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64407" y="4290035"/>
            <a:ext cx="10561929" cy="618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  <a:p>
            <a:pPr marL="1142714" indent="-1142714">
              <a:buFont typeface="Wingdings" panose="05000000000000000000" pitchFamily="2" charset="2"/>
              <a:buChar char="ü"/>
            </a:pPr>
            <a:endParaRPr lang="en-US" sz="6598" dirty="0">
              <a:latin typeface="+mj-lt"/>
            </a:endParaRPr>
          </a:p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He can greet him back now.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15117316" y="3076291"/>
            <a:ext cx="6753573" cy="2602922"/>
          </a:xfrm>
          <a:prstGeom prst="wedgeEllipseCallout">
            <a:avLst>
              <a:gd name="adj1" fmla="val -44699"/>
              <a:gd name="adj2" fmla="val 523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5" name="TextBox 14"/>
          <p:cNvSpPr txBox="1"/>
          <p:nvPr/>
        </p:nvSpPr>
        <p:spPr>
          <a:xfrm>
            <a:off x="16047501" y="3736181"/>
            <a:ext cx="5462535" cy="11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98" dirty="0">
                <a:latin typeface="+mj-lt"/>
              </a:rPr>
              <a:t>Hello, Thanh !</a:t>
            </a:r>
          </a:p>
        </p:txBody>
      </p:sp>
    </p:spTree>
    <p:extLst>
      <p:ext uri="{BB962C8B-B14F-4D97-AF65-F5344CB8AC3E}">
        <p14:creationId xmlns:p14="http://schemas.microsoft.com/office/powerpoint/2010/main" val="24671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0390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Result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3941658" y="2841749"/>
            <a:ext cx="5665788" cy="28753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289867" y="3094782"/>
            <a:ext cx="3454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Thanh !</a:t>
            </a:r>
            <a:endParaRPr lang="vi-VN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384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46250" y="5702372"/>
            <a:ext cx="936387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Real-time </a:t>
            </a:r>
          </a:p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Face Recognition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02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38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31845" y="9865895"/>
            <a:ext cx="4022429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0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Is there a way that can help Mr. Son Identify person more comfortably ? Or “Hand-free” ?</a:t>
            </a:r>
          </a:p>
        </p:txBody>
      </p:sp>
    </p:spTree>
    <p:extLst>
      <p:ext uri="{BB962C8B-B14F-4D97-AF65-F5344CB8AC3E}">
        <p14:creationId xmlns:p14="http://schemas.microsoft.com/office/powerpoint/2010/main" val="19161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2856" y="5805205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Real-time Identification Process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5938" y="10782127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grpSp>
        <p:nvGrpSpPr>
          <p:cNvPr id="17" name="Group 25554"/>
          <p:cNvGrpSpPr/>
          <p:nvPr/>
        </p:nvGrpSpPr>
        <p:grpSpPr>
          <a:xfrm>
            <a:off x="14342638" y="6920569"/>
            <a:ext cx="2281894" cy="3000386"/>
            <a:chOff x="0" y="0"/>
            <a:chExt cx="3424644" cy="4502949"/>
          </a:xfrm>
          <a:solidFill>
            <a:schemeClr val="tx1">
              <a:lumMod val="50000"/>
            </a:schemeClr>
          </a:solidFill>
        </p:grpSpPr>
        <p:sp>
          <p:nvSpPr>
            <p:cNvPr id="18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19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52052" y="3792169"/>
            <a:ext cx="2299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vi-VN" sz="48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2052" y="3792169"/>
            <a:ext cx="22990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+mj-lt"/>
              </a:rPr>
              <a:t>You can teach See4U to be smarter everyday</a:t>
            </a:r>
            <a:endParaRPr lang="vi-VN" sz="4800" dirty="0">
              <a:latin typeface="+mj-lt"/>
            </a:endParaRPr>
          </a:p>
        </p:txBody>
      </p:sp>
      <p:sp>
        <p:nvSpPr>
          <p:cNvPr id="21" name="Rectangle 1"/>
          <p:cNvSpPr>
            <a:spLocks/>
          </p:cNvSpPr>
          <p:nvPr/>
        </p:nvSpPr>
        <p:spPr bwMode="auto">
          <a:xfrm>
            <a:off x="1705754" y="1108042"/>
            <a:ext cx="41341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0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4188724" y="10538873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2717" y="9503357"/>
            <a:ext cx="6879193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Hand-free, more convenient 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68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8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0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67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8826033"/>
            <a:ext cx="2780959" cy="27809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83652" y="1128382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592252" y="4252411"/>
            <a:ext cx="0" cy="5543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52" y="9795530"/>
            <a:ext cx="1828800" cy="18288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749646" y="10728923"/>
            <a:ext cx="3569365" cy="5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13" y="9543205"/>
            <a:ext cx="1144725" cy="11447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33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140" y="6695898"/>
            <a:ext cx="3490527" cy="3490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90357" y="10782126"/>
            <a:ext cx="3296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Voice Control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5938" y="10782127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grpSp>
        <p:nvGrpSpPr>
          <p:cNvPr id="17" name="Group 25554"/>
          <p:cNvGrpSpPr/>
          <p:nvPr/>
        </p:nvGrpSpPr>
        <p:grpSpPr>
          <a:xfrm>
            <a:off x="14342638" y="6920569"/>
            <a:ext cx="2281894" cy="3000386"/>
            <a:chOff x="0" y="0"/>
            <a:chExt cx="3424644" cy="4502949"/>
          </a:xfrm>
          <a:solidFill>
            <a:schemeClr val="tx1">
              <a:lumMod val="50000"/>
            </a:schemeClr>
          </a:solidFill>
        </p:grpSpPr>
        <p:sp>
          <p:nvSpPr>
            <p:cNvPr id="18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19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790459" y="3657418"/>
            <a:ext cx="180347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+mj-lt"/>
              </a:rPr>
              <a:t>Blind Person will control the application</a:t>
            </a:r>
          </a:p>
          <a:p>
            <a:pPr algn="ctr"/>
            <a:r>
              <a:rPr lang="en-US" sz="6600" dirty="0" smtClean="0">
                <a:latin typeface="+mj-lt"/>
              </a:rPr>
              <a:t>through voice commands</a:t>
            </a:r>
            <a:endParaRPr lang="vi-VN" sz="4800" dirty="0">
              <a:latin typeface="+mj-lt"/>
            </a:endParaRPr>
          </a:p>
        </p:txBody>
      </p:sp>
      <p:sp>
        <p:nvSpPr>
          <p:cNvPr id="30" name="Rectangle 1"/>
          <p:cNvSpPr>
            <a:spLocks/>
          </p:cNvSpPr>
          <p:nvPr/>
        </p:nvSpPr>
        <p:spPr bwMode="auto">
          <a:xfrm>
            <a:off x="1705754" y="1108042"/>
            <a:ext cx="41341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175" y="4724400"/>
            <a:ext cx="1334852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Real-time 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80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</p:txBody>
      </p:sp>
    </p:spTree>
    <p:extLst>
      <p:ext uri="{BB962C8B-B14F-4D97-AF65-F5344CB8AC3E}">
        <p14:creationId xmlns:p14="http://schemas.microsoft.com/office/powerpoint/2010/main" val="30214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47824" y="7095906"/>
            <a:ext cx="4190871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80201" y="2579321"/>
            <a:ext cx="10048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  <a:p>
            <a:pPr marL="857250" indent="-857250">
              <a:buFont typeface="Wingdings" panose="05000000000000000000" pitchFamily="2" charset="2"/>
              <a:buChar char="ü"/>
            </a:pPr>
            <a:endParaRPr lang="en-US" sz="6000" dirty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Totally “Hand-free”.</a:t>
            </a:r>
          </a:p>
        </p:txBody>
      </p:sp>
    </p:spTree>
    <p:extLst>
      <p:ext uri="{BB962C8B-B14F-4D97-AF65-F5344CB8AC3E}">
        <p14:creationId xmlns:p14="http://schemas.microsoft.com/office/powerpoint/2010/main" val="2583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4417886"/>
            <a:ext cx="88818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Check Duplicated Person By Faces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496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46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4987" y="3859486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4556" y="4073251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872545" y="4933347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5008408"/>
            <a:ext cx="1500171" cy="22127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5008408"/>
            <a:ext cx="1650784" cy="2212752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872545" y="7499234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83156"/>
            <a:ext cx="1659565" cy="22127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83155"/>
            <a:ext cx="1659564" cy="221275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94173"/>
            <a:ext cx="1659564" cy="22127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30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6002961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64167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123666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4987" y="3859486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73251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933347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5008408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5008408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99234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83156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83155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94173"/>
            <a:ext cx="1659564" cy="2212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338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4011885"/>
            <a:ext cx="8152129" cy="8762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4176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37330" y="100869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078269" y="101481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8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49512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50263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50263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75171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76010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76010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7612116"/>
            <a:ext cx="1659564" cy="221275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387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4011885"/>
            <a:ext cx="8152129" cy="8762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4176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37330" y="100869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078269" y="101481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8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49512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50263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50263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75171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76010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76010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7612116"/>
            <a:ext cx="1659564" cy="2212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25433" y="4822554"/>
            <a:ext cx="5611681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925493" y="9990628"/>
            <a:ext cx="3816108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41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7130" y="6993427"/>
            <a:ext cx="104394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00" b="1" smtClean="0">
                <a:solidFill>
                  <a:schemeClr val="bg1"/>
                </a:solidFill>
                <a:latin typeface="Lato Regular"/>
                <a:cs typeface="Lato Regular"/>
              </a:rPr>
              <a:t>Kiều Trọng Khánh</a:t>
            </a:r>
            <a:endParaRPr lang="en-US" sz="8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130" y="5647353"/>
            <a:ext cx="3704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chemeClr val="bg1"/>
                </a:solidFill>
                <a:latin typeface="Lato Light"/>
                <a:cs typeface="Lato Light"/>
              </a:rPr>
              <a:t>Supervisor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3117" y="5226789"/>
            <a:ext cx="11430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latin typeface="+mj-lt"/>
              </a:rPr>
              <a:t>Phan Trung Thành (Leader)</a:t>
            </a:r>
          </a:p>
          <a:p>
            <a:r>
              <a:rPr lang="en-US" sz="6000" smtClean="0">
                <a:latin typeface="+mj-lt"/>
              </a:rPr>
              <a:t>Nguyễn Vũ Hoàng Sơn</a:t>
            </a:r>
          </a:p>
          <a:p>
            <a:r>
              <a:rPr lang="en-US" sz="6000" smtClean="0">
                <a:latin typeface="+mj-lt"/>
              </a:rPr>
              <a:t>Võ Hà Quân</a:t>
            </a:r>
          </a:p>
          <a:p>
            <a:r>
              <a:rPr lang="en-US" sz="6000" smtClean="0">
                <a:latin typeface="+mj-lt"/>
              </a:rPr>
              <a:t>Nguyễn Cao Duy (Dropped Out)</a:t>
            </a:r>
            <a:endParaRPr lang="vi-VN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83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247984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Scopes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680" y="3437207"/>
            <a:ext cx="5370032" cy="5239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0"/>
          <p:cNvSpPr txBox="1"/>
          <p:nvPr/>
        </p:nvSpPr>
        <p:spPr>
          <a:xfrm>
            <a:off x="4797199" y="10136453"/>
            <a:ext cx="5258075" cy="550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" b="1"/>
              <a:t>Blind Person</a:t>
            </a:r>
          </a:p>
        </p:txBody>
      </p:sp>
      <p:sp>
        <p:nvSpPr>
          <p:cNvPr id="23" name="Shape 131"/>
          <p:cNvSpPr txBox="1"/>
          <p:nvPr/>
        </p:nvSpPr>
        <p:spPr>
          <a:xfrm>
            <a:off x="14181521" y="10136453"/>
            <a:ext cx="6452929" cy="550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vi" b="1"/>
              <a:t>Blind’s Partner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871" y="2649907"/>
            <a:ext cx="6026581" cy="602658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6112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28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488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4878" y="8949926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94419" y="6348153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47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4878" y="8949926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1369289" y="9908159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34519" y="8488261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group duplicated persons into 1</a:t>
            </a:r>
            <a:endParaRPr lang="vi-VN" sz="60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94419" y="6348153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64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60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0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0468" y="4897394"/>
            <a:ext cx="4502110" cy="32827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56693" y="503777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740872" y="5793848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Face ID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740872" y="6462198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Group ID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40872" y="715825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ID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6200023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0468" y="4897394"/>
            <a:ext cx="4502110" cy="32827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56693" y="503777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740872" y="5793848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Face ID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740872" y="6462198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Group ID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40872" y="715825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ID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6200023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15905285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8475455" y="5120069"/>
            <a:ext cx="4502110" cy="26860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9867169" y="5260452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8825859" y="6016522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Is Identical?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8825859" y="6684872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Confidence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25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36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9011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269" y="3192880"/>
            <a:ext cx="5448595" cy="604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5408165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/>
              <a:t>Member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pic>
        <p:nvPicPr>
          <p:cNvPr id="27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3406" y="2261905"/>
            <a:ext cx="6980518" cy="69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73"/>
          <p:cNvSpPr txBox="1"/>
          <p:nvPr/>
        </p:nvSpPr>
        <p:spPr>
          <a:xfrm>
            <a:off x="13642681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smtClean="0"/>
              <a:t>Admin</a:t>
            </a:r>
            <a:endParaRPr lang="vi" b="1"/>
          </a:p>
        </p:txBody>
      </p:sp>
    </p:spTree>
    <p:extLst>
      <p:ext uri="{BB962C8B-B14F-4D97-AF65-F5344CB8AC3E}">
        <p14:creationId xmlns:p14="http://schemas.microsoft.com/office/powerpoint/2010/main" val="32290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561797" y="4777068"/>
          <a:ext cx="7793166" cy="627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583"/>
                <a:gridCol w="3896583"/>
              </a:tblGrid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 –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0.8 – 0.9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0.7 – 0.8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55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 – 0.7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0.5 – 0.6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0.5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012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561797" y="4777068"/>
          <a:ext cx="7793166" cy="627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583"/>
                <a:gridCol w="3896583"/>
              </a:tblGrid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 –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0.8 – 0.9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0.7 – 0.8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55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 – 0.7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0.5 – 0.6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0.5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V="1">
            <a:off x="12694217" y="8049252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360346" y="6670759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Matched Confidence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451189" y="7238432"/>
            <a:ext cx="362952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smtClean="0"/>
              <a:t>0.65</a:t>
            </a:r>
            <a:endParaRPr lang="en-US" sz="13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0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57884" y="2857692"/>
            <a:ext cx="9846159" cy="9696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87453" y="3022030"/>
            <a:ext cx="3258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525440" y="9599542"/>
          <a:ext cx="4358362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0090906" y="9679798"/>
            <a:ext cx="1453394" cy="241577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525442" y="3797097"/>
          <a:ext cx="6537543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0040120" y="3970660"/>
            <a:ext cx="1560272" cy="23014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2149541" y="3949181"/>
            <a:ext cx="1732944" cy="2322880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525440" y="6724934"/>
          <a:ext cx="8716724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35" y="6820042"/>
            <a:ext cx="1790981" cy="2387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561" y="6808856"/>
            <a:ext cx="1807760" cy="24103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76" y="6808854"/>
            <a:ext cx="1796569" cy="23954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0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82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815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33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19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943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675274" y="11737208"/>
            <a:ext cx="23709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94" y="10822808"/>
            <a:ext cx="1828800" cy="18288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661140" y="6135804"/>
            <a:ext cx="0" cy="5626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756881" y="10986754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6. Process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413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9011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077" y="4696772"/>
            <a:ext cx="4806350" cy="548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3543" y="1745355"/>
            <a:ext cx="2615839" cy="243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1795" y="7578441"/>
            <a:ext cx="2470878" cy="247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8280" y="10520275"/>
            <a:ext cx="2154393" cy="215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/>
              <a:t>Member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8924173" y="2300834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Detect Person</a:t>
            </a: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924172" y="8152093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Train Person</a:t>
            </a:r>
            <a:endParaRPr lang="en-US"/>
          </a:p>
        </p:txBody>
      </p:sp>
      <p:pic>
        <p:nvPicPr>
          <p:cNvPr id="19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5997" y="4592817"/>
            <a:ext cx="2730929" cy="254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8924173" y="5201852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Detect Object</a:t>
            </a:r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8924172" y="10828219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Control by Voice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565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675274" y="11737208"/>
            <a:ext cx="23709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94" y="10822808"/>
            <a:ext cx="1828800" cy="18288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661140" y="6135804"/>
            <a:ext cx="0" cy="5626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756881" y="10986754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6. Process</a:t>
            </a:r>
            <a:endParaRPr lang="en-US" sz="3200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247" y="10284819"/>
            <a:ext cx="2780959" cy="2780959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>
            <a:off x="6083741" y="11737208"/>
            <a:ext cx="6692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879324" y="11062954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7. Display result</a:t>
            </a:r>
            <a:endParaRPr lang="en-US" sz="3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13697338" y="12704816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User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50" name="Rectangle 49"/>
          <p:cNvSpPr/>
          <p:nvPr/>
        </p:nvSpPr>
        <p:spPr>
          <a:xfrm>
            <a:off x="15829112" y="9428307"/>
            <a:ext cx="4347120" cy="3936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7321586" y="9503738"/>
            <a:ext cx="1359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Result</a:t>
            </a:r>
            <a:endParaRPr lang="en-US" sz="3000" b="1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6192003" y="10200869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7281920" y="10227764"/>
            <a:ext cx="728119" cy="1210250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192003" y="11579362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7282173" y="11616323"/>
            <a:ext cx="820584" cy="121036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8215013" y="11614964"/>
            <a:ext cx="902969" cy="1210362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5981513" y="10109073"/>
            <a:ext cx="3982888" cy="30742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058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198451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Demo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0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4417886"/>
            <a:ext cx="88818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Check Duplicated Person By Name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132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4987" y="3810057"/>
            <a:ext cx="8152129" cy="8964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872545" y="9969857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2832663" y="10071991"/>
            <a:ext cx="1500171" cy="21570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63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4987" y="3810057"/>
            <a:ext cx="8152129" cy="8964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872545" y="9969857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2832663" y="10071991"/>
            <a:ext cx="1500171" cy="21570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83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702727"/>
            <a:ext cx="8152129" cy="124798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874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88130" y="106203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129069" y="106815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7"/>
            <a:ext cx="8152129" cy="8964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18270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19021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19021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46723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47562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47562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4767316"/>
            <a:ext cx="1659564" cy="2212752"/>
          </a:xfrm>
          <a:prstGeom prst="rect">
            <a:avLst/>
          </a:prstGeom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872545" y="9969857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2832663" y="10071991"/>
            <a:ext cx="1500171" cy="2157095"/>
          </a:xfrm>
          <a:prstGeom prst="rect">
            <a:avLst/>
          </a:prstGeom>
        </p:spPr>
      </p:pic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16037330" y="7558762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7997448" y="7660896"/>
            <a:ext cx="1500171" cy="21570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037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702727"/>
            <a:ext cx="8152129" cy="124798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874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88130" y="106203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129069" y="106815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7"/>
            <a:ext cx="8152129" cy="8964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18270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19021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19021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46723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47562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47562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4767316"/>
            <a:ext cx="1659564" cy="2212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25433" y="1698354"/>
            <a:ext cx="5611681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976293" y="10524028"/>
            <a:ext cx="3816108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872545" y="9969857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2832663" y="10071991"/>
            <a:ext cx="1500171" cy="2157095"/>
          </a:xfrm>
          <a:prstGeom prst="rect">
            <a:avLst/>
          </a:prstGeom>
        </p:spPr>
      </p:pic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16037330" y="7558762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7997448" y="7660896"/>
            <a:ext cx="1500171" cy="21570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4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702727"/>
            <a:ext cx="8152129" cy="124798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874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88130" y="106203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129069" y="106815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7"/>
            <a:ext cx="8152129" cy="8964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18270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19021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19021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46723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47562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47562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4767316"/>
            <a:ext cx="1659564" cy="2212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25433" y="1698354"/>
            <a:ext cx="5611681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976293" y="10524028"/>
            <a:ext cx="3816108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872545" y="9969857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2832663" y="10071991"/>
            <a:ext cx="1500171" cy="2157095"/>
          </a:xfrm>
          <a:prstGeom prst="rect">
            <a:avLst/>
          </a:prstGeom>
        </p:spPr>
      </p:pic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16037330" y="7558762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7997448" y="7660896"/>
            <a:ext cx="1500171" cy="215709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910919" y="4572578"/>
            <a:ext cx="7343423" cy="2569196"/>
          </a:xfrm>
          <a:prstGeom prst="rect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925492" y="7458234"/>
            <a:ext cx="3816108" cy="2569196"/>
          </a:xfrm>
          <a:prstGeom prst="rect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05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41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9011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smtClean="0"/>
              <a:t>Admin</a:t>
            </a:r>
            <a:endParaRPr lang="vi" b="1"/>
          </a:p>
        </p:txBody>
      </p:sp>
      <p:sp>
        <p:nvSpPr>
          <p:cNvPr id="2" name="Right Arrow 1"/>
          <p:cNvSpPr/>
          <p:nvPr/>
        </p:nvSpPr>
        <p:spPr>
          <a:xfrm>
            <a:off x="8924173" y="3617913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Account Management</a:t>
            </a: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924172" y="9475667"/>
            <a:ext cx="5293273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Manage Objects</a:t>
            </a:r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8924173" y="6452880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Train Object</a:t>
            </a:r>
            <a:endParaRPr lang="en-US"/>
          </a:p>
        </p:txBody>
      </p:sp>
      <p:pic>
        <p:nvPicPr>
          <p:cNvPr id="16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19" y="3624408"/>
            <a:ext cx="6980518" cy="698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2762" y="8775610"/>
            <a:ext cx="2723688" cy="2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7631" y="5987692"/>
            <a:ext cx="2253950" cy="22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7631" y="2541071"/>
            <a:ext cx="2555236" cy="255523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3692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2" y="34686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237845" y="46521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406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2" y="34686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237845" y="46521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02441" y="41138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87941" y="1990168"/>
            <a:ext cx="4244207" cy="424731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Group persons which have the same name</a:t>
            </a:r>
            <a:endParaRPr lang="vi-VN" sz="54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35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2" y="34686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237845" y="46521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02441" y="41138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87941" y="1990168"/>
            <a:ext cx="4244207" cy="424731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Group persons which have the same name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16095" y="417039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023125" y="2277571"/>
            <a:ext cx="5726659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each group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92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2" y="34686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237845" y="46521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02441" y="41138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87941" y="1990168"/>
            <a:ext cx="4244207" cy="424731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Group persons which have the same name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16095" y="417039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023125" y="2277571"/>
            <a:ext cx="5726659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each group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14478" y="9149668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774019" y="6547895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79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2" y="34686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237845" y="46521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02441" y="41138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87941" y="1990168"/>
            <a:ext cx="4244207" cy="424731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Group persons which have the same name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16095" y="417039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023125" y="2277571"/>
            <a:ext cx="5726659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each group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14478" y="9149668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3248889" y="10107901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14119" y="8688003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group duplicated persons into 1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774019" y="6547895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5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191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789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559" y="4836243"/>
            <a:ext cx="2260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825111" y="3627640"/>
            <a:ext cx="3804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b="1" dirty="0" smtClean="0"/>
              <a:t>Group persons </a:t>
            </a:r>
          </a:p>
          <a:p>
            <a:pPr algn="ctr"/>
            <a:r>
              <a:rPr lang="en-US" sz="3200" b="1" dirty="0" smtClean="0"/>
              <a:t>by name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467632" y="2147313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5609" y="2127277"/>
            <a:ext cx="2132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Group List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99485" y="2629227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701562" y="405538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791479" y="408227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698329" y="269458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788499" y="273154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721339" y="2730185"/>
            <a:ext cx="902969" cy="121036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598530" y="5443393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692682" y="5498369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28" y="5542942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92" y="5542565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07" y="5542565"/>
            <a:ext cx="907771" cy="1210362"/>
          </a:xfrm>
          <a:prstGeom prst="rect">
            <a:avLst/>
          </a:prstGeom>
        </p:spPr>
      </p:pic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692682" y="6857949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7767771" y="6925743"/>
            <a:ext cx="814884" cy="1171721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812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559" y="4836243"/>
            <a:ext cx="2260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825111" y="3627640"/>
            <a:ext cx="3804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b="1" dirty="0" smtClean="0"/>
              <a:t>Group persons </a:t>
            </a:r>
          </a:p>
          <a:p>
            <a:pPr algn="ctr"/>
            <a:r>
              <a:rPr lang="en-US" sz="3200" b="1" dirty="0" smtClean="0"/>
              <a:t>by name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467632" y="2147313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5609" y="2127277"/>
            <a:ext cx="2132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Group List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954667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99485" y="2629227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701562" y="405538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791479" y="408227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698329" y="269458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788499" y="273154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721339" y="2730185"/>
            <a:ext cx="902969" cy="121036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598530" y="5443393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692682" y="5498369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28" y="5542942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92" y="5542565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07" y="5542565"/>
            <a:ext cx="907771" cy="1210362"/>
          </a:xfrm>
          <a:prstGeom prst="rect">
            <a:avLst/>
          </a:prstGeom>
        </p:spPr>
      </p:pic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692682" y="6857949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7767771" y="6925743"/>
            <a:ext cx="814884" cy="117172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889152" y="4082275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r>
              <a:rPr lang="en-US" sz="3200" b="1" dirty="0" smtClean="0"/>
              <a:t>. Sort</a:t>
            </a:r>
            <a:endParaRPr lang="en-US" sz="3200" b="1" dirty="0"/>
          </a:p>
        </p:txBody>
      </p:sp>
      <p:sp>
        <p:nvSpPr>
          <p:cNvPr id="66" name="Rectangle 65"/>
          <p:cNvSpPr/>
          <p:nvPr/>
        </p:nvSpPr>
        <p:spPr>
          <a:xfrm>
            <a:off x="12560211" y="2172577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3030634" y="2152541"/>
            <a:ext cx="3457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Sorted Group List</a:t>
            </a:r>
            <a:endParaRPr lang="en-US" sz="3000" b="1" dirty="0"/>
          </a:p>
        </p:txBody>
      </p:sp>
      <p:sp>
        <p:nvSpPr>
          <p:cNvPr id="68" name="Rectangle 67"/>
          <p:cNvSpPr/>
          <p:nvPr/>
        </p:nvSpPr>
        <p:spPr>
          <a:xfrm>
            <a:off x="12692064" y="2654491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12794141" y="272187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3884058" y="2748765"/>
            <a:ext cx="728119" cy="1210250"/>
          </a:xfrm>
          <a:prstGeom prst="rect">
            <a:avLst/>
          </a:prstGeom>
        </p:spPr>
      </p:pic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12802893" y="4062856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3893063" y="4099817"/>
            <a:ext cx="820584" cy="121036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4825903" y="4098458"/>
            <a:ext cx="902969" cy="1210362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2691109" y="5468657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12787653" y="6862638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83" name="Picture 8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299" y="6907211"/>
            <a:ext cx="907771" cy="121036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63" y="6906834"/>
            <a:ext cx="907771" cy="121036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678" y="6906834"/>
            <a:ext cx="907771" cy="1210362"/>
          </a:xfrm>
          <a:prstGeom prst="rect">
            <a:avLst/>
          </a:prstGeom>
        </p:spPr>
      </p:pic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12785261" y="5531440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3860350" y="5599234"/>
            <a:ext cx="814884" cy="1171721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768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559" y="4836243"/>
            <a:ext cx="2260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825111" y="3627640"/>
            <a:ext cx="3804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b="1" dirty="0" smtClean="0"/>
              <a:t>Group persons </a:t>
            </a:r>
          </a:p>
          <a:p>
            <a:pPr algn="ctr"/>
            <a:r>
              <a:rPr lang="en-US" sz="3200" b="1" dirty="0" smtClean="0"/>
              <a:t>by name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467632" y="2147313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5609" y="2127277"/>
            <a:ext cx="2132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Group List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954667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8594328" y="2736653"/>
            <a:ext cx="4735913" cy="47403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3. Select each group to “Check Duplicated Person By Face”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99485" y="2629227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701562" y="405538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791479" y="408227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698329" y="269458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788499" y="273154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721339" y="2730185"/>
            <a:ext cx="902969" cy="121036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598530" y="5443393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692682" y="5498369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28" y="5542942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92" y="5542565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07" y="5542565"/>
            <a:ext cx="907771" cy="1210362"/>
          </a:xfrm>
          <a:prstGeom prst="rect">
            <a:avLst/>
          </a:prstGeom>
        </p:spPr>
      </p:pic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692682" y="6857949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7767771" y="6925743"/>
            <a:ext cx="814884" cy="117172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889152" y="4082275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r>
              <a:rPr lang="en-US" sz="3200" b="1" dirty="0" smtClean="0"/>
              <a:t>. Sort</a:t>
            </a:r>
            <a:endParaRPr lang="en-US" sz="3200" b="1" dirty="0"/>
          </a:p>
        </p:txBody>
      </p:sp>
      <p:sp>
        <p:nvSpPr>
          <p:cNvPr id="66" name="Rectangle 65"/>
          <p:cNvSpPr/>
          <p:nvPr/>
        </p:nvSpPr>
        <p:spPr>
          <a:xfrm>
            <a:off x="12560211" y="2172577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3030634" y="2152541"/>
            <a:ext cx="3457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Sorted Group List</a:t>
            </a:r>
            <a:endParaRPr lang="en-US" sz="3000" b="1" dirty="0"/>
          </a:p>
        </p:txBody>
      </p:sp>
      <p:sp>
        <p:nvSpPr>
          <p:cNvPr id="68" name="Rectangle 67"/>
          <p:cNvSpPr/>
          <p:nvPr/>
        </p:nvSpPr>
        <p:spPr>
          <a:xfrm>
            <a:off x="12692064" y="2654491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12794141" y="272187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3884058" y="2748765"/>
            <a:ext cx="728119" cy="1210250"/>
          </a:xfrm>
          <a:prstGeom prst="rect">
            <a:avLst/>
          </a:prstGeom>
        </p:spPr>
      </p:pic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12802893" y="4062856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3893063" y="4099817"/>
            <a:ext cx="820584" cy="121036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4825903" y="4098458"/>
            <a:ext cx="902969" cy="1210362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2691109" y="5468657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12787653" y="6862638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83" name="Picture 8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299" y="6907211"/>
            <a:ext cx="907771" cy="121036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63" y="6906834"/>
            <a:ext cx="907771" cy="121036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678" y="6906834"/>
            <a:ext cx="907771" cy="1210362"/>
          </a:xfrm>
          <a:prstGeom prst="rect">
            <a:avLst/>
          </a:prstGeom>
        </p:spPr>
      </p:pic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12785261" y="5531440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3860350" y="5599234"/>
            <a:ext cx="814884" cy="1171721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>
            <a:off x="17008579" y="4988643"/>
            <a:ext cx="15857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87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86308" y="5468462"/>
            <a:ext cx="96059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Person</a:t>
            </a:r>
          </a:p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Identification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196" y="3315184"/>
            <a:ext cx="6317652" cy="58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559" y="4836243"/>
            <a:ext cx="2260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825111" y="3627640"/>
            <a:ext cx="3804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b="1" dirty="0" smtClean="0"/>
              <a:t>Group persons </a:t>
            </a:r>
          </a:p>
          <a:p>
            <a:pPr algn="ctr"/>
            <a:r>
              <a:rPr lang="en-US" sz="3200" b="1" dirty="0" smtClean="0"/>
              <a:t>by name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467632" y="2147313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5609" y="2127277"/>
            <a:ext cx="2132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Group List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954667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8594328" y="2736653"/>
            <a:ext cx="4735913" cy="47403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3. Select each group to “Check Duplicated Person By Face”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85094"/>
            <a:ext cx="0" cy="3097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9282382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7710616"/>
            <a:ext cx="0" cy="1571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899759" y="8731820"/>
            <a:ext cx="3918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Return the result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6599485" y="2629227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701562" y="405538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791479" y="408227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698329" y="269458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788499" y="273154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721339" y="2730185"/>
            <a:ext cx="902969" cy="121036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598530" y="5443393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692682" y="5498369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28" y="5542942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92" y="5542565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07" y="5542565"/>
            <a:ext cx="907771" cy="1210362"/>
          </a:xfrm>
          <a:prstGeom prst="rect">
            <a:avLst/>
          </a:prstGeom>
        </p:spPr>
      </p:pic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692682" y="6857949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7767771" y="6925743"/>
            <a:ext cx="814884" cy="117172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889152" y="4082275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r>
              <a:rPr lang="en-US" sz="3200" b="1" dirty="0" smtClean="0"/>
              <a:t>. Sort</a:t>
            </a:r>
            <a:endParaRPr lang="en-US" sz="3200" b="1" dirty="0"/>
          </a:p>
        </p:txBody>
      </p:sp>
      <p:sp>
        <p:nvSpPr>
          <p:cNvPr id="66" name="Rectangle 65"/>
          <p:cNvSpPr/>
          <p:nvPr/>
        </p:nvSpPr>
        <p:spPr>
          <a:xfrm>
            <a:off x="12560211" y="2172577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3030634" y="2152541"/>
            <a:ext cx="3457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Sorted Group List</a:t>
            </a:r>
            <a:endParaRPr lang="en-US" sz="3000" b="1" dirty="0"/>
          </a:p>
        </p:txBody>
      </p:sp>
      <p:sp>
        <p:nvSpPr>
          <p:cNvPr id="68" name="Rectangle 67"/>
          <p:cNvSpPr/>
          <p:nvPr/>
        </p:nvSpPr>
        <p:spPr>
          <a:xfrm>
            <a:off x="12692064" y="2654491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12794141" y="272187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3884058" y="2748765"/>
            <a:ext cx="728119" cy="1210250"/>
          </a:xfrm>
          <a:prstGeom prst="rect">
            <a:avLst/>
          </a:prstGeom>
        </p:spPr>
      </p:pic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12802893" y="4062856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3893063" y="4099817"/>
            <a:ext cx="820584" cy="121036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4825903" y="4098458"/>
            <a:ext cx="902969" cy="1210362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2691109" y="5468657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12787653" y="6862638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83" name="Picture 8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299" y="6907211"/>
            <a:ext cx="907771" cy="121036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63" y="6906834"/>
            <a:ext cx="907771" cy="121036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678" y="6906834"/>
            <a:ext cx="907771" cy="1210362"/>
          </a:xfrm>
          <a:prstGeom prst="rect">
            <a:avLst/>
          </a:prstGeom>
        </p:spPr>
      </p:pic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12785261" y="5531440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3860350" y="5599234"/>
            <a:ext cx="814884" cy="1171721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>
            <a:off x="17008579" y="4988643"/>
            <a:ext cx="15857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78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559" y="4836243"/>
            <a:ext cx="2260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825111" y="3627640"/>
            <a:ext cx="3804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b="1" dirty="0" smtClean="0"/>
              <a:t>Group persons </a:t>
            </a:r>
          </a:p>
          <a:p>
            <a:pPr algn="ctr"/>
            <a:r>
              <a:rPr lang="en-US" sz="3200" b="1" dirty="0" smtClean="0"/>
              <a:t>by name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467632" y="2147313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5609" y="2127277"/>
            <a:ext cx="2132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Group List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954667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8594328" y="2736653"/>
            <a:ext cx="4735913" cy="47403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3. Select each group to “Check Duplicated Person By Face”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85094"/>
            <a:ext cx="0" cy="3097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9282382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7710616"/>
            <a:ext cx="0" cy="1571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899759" y="8731820"/>
            <a:ext cx="3918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Return the result</a:t>
            </a:r>
            <a:endParaRPr lang="en-US" sz="3200" b="1" dirty="0"/>
          </a:p>
        </p:txBody>
      </p:sp>
      <p:cxnSp>
        <p:nvCxnSpPr>
          <p:cNvPr id="61" name="Straight Arrow Connector 60"/>
          <p:cNvCxnSpPr>
            <a:endCxn id="73" idx="1"/>
          </p:cNvCxnSpPr>
          <p:nvPr/>
        </p:nvCxnSpPr>
        <p:spPr>
          <a:xfrm>
            <a:off x="1675274" y="11737208"/>
            <a:ext cx="101307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661140" y="6135804"/>
            <a:ext cx="0" cy="5626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066" y="10346728"/>
            <a:ext cx="2780959" cy="278095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134726" y="11014218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Display result</a:t>
            </a:r>
            <a:endParaRPr lang="en-US" sz="3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12616056" y="12632072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User</a:t>
            </a:r>
            <a:endParaRPr lang="en-US" sz="3200" b="1" dirty="0"/>
          </a:p>
        </p:txBody>
      </p:sp>
      <p:sp>
        <p:nvSpPr>
          <p:cNvPr id="50" name="Rectangle 49"/>
          <p:cNvSpPr/>
          <p:nvPr/>
        </p:nvSpPr>
        <p:spPr>
          <a:xfrm>
            <a:off x="14858789" y="9550810"/>
            <a:ext cx="4347120" cy="3936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6351263" y="9626241"/>
            <a:ext cx="1359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Result</a:t>
            </a:r>
            <a:endParaRPr lang="en-US" sz="3000" b="1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5221680" y="10323372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6311597" y="10350267"/>
            <a:ext cx="728119" cy="1210250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5221680" y="11701865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6311850" y="11738826"/>
            <a:ext cx="820584" cy="121036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7244690" y="11737467"/>
            <a:ext cx="902969" cy="1210362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5011190" y="10231576"/>
            <a:ext cx="3982888" cy="30742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99485" y="2629227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701562" y="405538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791479" y="408227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698329" y="269458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788499" y="273154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721339" y="2730185"/>
            <a:ext cx="902969" cy="121036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598530" y="5443393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692682" y="5498369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28" y="5542942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92" y="5542565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07" y="5542565"/>
            <a:ext cx="907771" cy="1210362"/>
          </a:xfrm>
          <a:prstGeom prst="rect">
            <a:avLst/>
          </a:prstGeom>
        </p:spPr>
      </p:pic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692682" y="6857949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7767771" y="6925743"/>
            <a:ext cx="814884" cy="117172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889152" y="4082275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r>
              <a:rPr lang="en-US" sz="3200" b="1" dirty="0" smtClean="0"/>
              <a:t>. Sort</a:t>
            </a:r>
            <a:endParaRPr lang="en-US" sz="3200" b="1" dirty="0"/>
          </a:p>
        </p:txBody>
      </p:sp>
      <p:sp>
        <p:nvSpPr>
          <p:cNvPr id="66" name="Rectangle 65"/>
          <p:cNvSpPr/>
          <p:nvPr/>
        </p:nvSpPr>
        <p:spPr>
          <a:xfrm>
            <a:off x="12560211" y="2172577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3030634" y="2152541"/>
            <a:ext cx="3457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Sorted Group List</a:t>
            </a:r>
            <a:endParaRPr lang="en-US" sz="3000" b="1" dirty="0"/>
          </a:p>
        </p:txBody>
      </p:sp>
      <p:sp>
        <p:nvSpPr>
          <p:cNvPr id="68" name="Rectangle 67"/>
          <p:cNvSpPr/>
          <p:nvPr/>
        </p:nvSpPr>
        <p:spPr>
          <a:xfrm>
            <a:off x="12692064" y="2654491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12794141" y="272187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3884058" y="2748765"/>
            <a:ext cx="728119" cy="1210250"/>
          </a:xfrm>
          <a:prstGeom prst="rect">
            <a:avLst/>
          </a:prstGeom>
        </p:spPr>
      </p:pic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12802893" y="4062856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3893063" y="4099817"/>
            <a:ext cx="820584" cy="121036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4825903" y="4098458"/>
            <a:ext cx="902969" cy="1210362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2691109" y="5468657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12787653" y="6862638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83" name="Picture 8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299" y="6907211"/>
            <a:ext cx="907771" cy="121036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63" y="6906834"/>
            <a:ext cx="907771" cy="121036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678" y="6906834"/>
            <a:ext cx="907771" cy="1210362"/>
          </a:xfrm>
          <a:prstGeom prst="rect">
            <a:avLst/>
          </a:prstGeom>
        </p:spPr>
      </p:pic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12785261" y="5531440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3860350" y="5599234"/>
            <a:ext cx="814884" cy="1171721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>
            <a:off x="17008579" y="4988643"/>
            <a:ext cx="15857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73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4416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68147" y="6270605"/>
            <a:ext cx="105336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smtClean="0">
                <a:solidFill>
                  <a:schemeClr val="bg1"/>
                </a:solidFill>
                <a:latin typeface="Lato Regular"/>
                <a:cs typeface="Lato Regular"/>
              </a:rPr>
              <a:t>Detect Object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22" y="3366822"/>
            <a:ext cx="5568691" cy="5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5594682" y="3232113"/>
            <a:ext cx="568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latin typeface="+mj-lt"/>
              </a:rPr>
              <a:t>How much is  it?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</a:t>
            </a:r>
            <a:r>
              <a:rPr lang="en-US" sz="6000" smtClean="0">
                <a:latin typeface="+mj-lt"/>
              </a:rPr>
              <a:t>. Quan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15" y="6685452"/>
            <a:ext cx="8387340" cy="37664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6913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9503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1756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588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031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0309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31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16879" y="8793387"/>
            <a:ext cx="6800857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Blind can do right thing with it</a:t>
            </a:r>
            <a:endParaRPr lang="vi-VN" sz="60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1270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4373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7192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147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6765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8500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6497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3808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40465" y="3735999"/>
            <a:ext cx="124476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>
                <a:latin typeface="+mj-lt"/>
              </a:rPr>
              <a:t>Image Recognition system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Detect </a:t>
            </a:r>
            <a:r>
              <a:rPr lang="en-US" sz="5400">
                <a:latin typeface="+mj-lt"/>
              </a:rPr>
              <a:t>f</a:t>
            </a:r>
            <a:r>
              <a:rPr lang="en-US" sz="5400" smtClean="0">
                <a:latin typeface="+mj-lt"/>
              </a:rPr>
              <a:t>aces, colors…</a:t>
            </a:r>
            <a:endParaRPr lang="en-US" sz="5400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Custom training</a:t>
            </a:r>
            <a:endParaRPr lang="en-US" sz="5400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Search images</a:t>
            </a:r>
            <a:endParaRPr lang="en-US" sz="5400" dirty="0" smtClean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8007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477" y="2000594"/>
            <a:ext cx="6569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it works?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23267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791517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01600" y="4267517"/>
            <a:ext cx="100215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Son is a blind person</a:t>
            </a:r>
            <a:r>
              <a:rPr lang="en-US" sz="4800" dirty="0" smtClean="0">
                <a:latin typeface="+mj-lt"/>
              </a:rPr>
              <a:t>.</a:t>
            </a:r>
            <a:r>
              <a:rPr lang="en-US" sz="6600" dirty="0">
                <a:latin typeface="+mj-lt"/>
              </a:rPr>
              <a:t> </a:t>
            </a:r>
            <a:r>
              <a:rPr lang="en-US" sz="6600" dirty="0" smtClean="0">
                <a:latin typeface="+mj-lt"/>
              </a:rPr>
              <a:t>He is walking on the street when suddenly run into his friend, Mr. Thanh.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7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3378" y="2000594"/>
            <a:ext cx="98796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latin typeface="+mj-lt"/>
              </a:rPr>
              <a:t>What is </a:t>
            </a:r>
            <a:r>
              <a:rPr lang="en-US" sz="8000" smtClean="0">
                <a:latin typeface="+mj-lt"/>
              </a:rPr>
              <a:t>Convolution?</a:t>
            </a:r>
            <a:endParaRPr lang="vi-VN" sz="8000" dirty="0">
              <a:latin typeface="+mj-lt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16" y="4013462"/>
            <a:ext cx="10353552" cy="75584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2406" y="11857703"/>
            <a:ext cx="1261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Convolution with 3×3 Filter. Source: http://deeplearning.stanford.edu/wiki/index.php/Feature_extraction_using_convolution</a:t>
            </a:r>
          </a:p>
          <a:p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7082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1556" y="2711155"/>
            <a:ext cx="14839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Networks?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77" y="5096721"/>
            <a:ext cx="19565478" cy="49882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7113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1" y="4319587"/>
            <a:ext cx="7620000" cy="507682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0559845" y="6135329"/>
            <a:ext cx="2802194" cy="123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633" y="4172103"/>
            <a:ext cx="8243486" cy="52243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97088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69" y="3460267"/>
            <a:ext cx="17334373" cy="62659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3520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90" y="3145427"/>
            <a:ext cx="14417981" cy="84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9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4424517"/>
            <a:ext cx="21633581" cy="63548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7989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5395" y="4161041"/>
            <a:ext cx="11473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can Clarifai service </a:t>
            </a:r>
            <a:br>
              <a:rPr lang="en-US" sz="8000" smtClean="0">
                <a:latin typeface="+mj-lt"/>
              </a:rPr>
            </a:br>
            <a:r>
              <a:rPr lang="en-US" sz="8000" smtClean="0">
                <a:latin typeface="+mj-lt"/>
              </a:rPr>
              <a:t>recognitive a things </a:t>
            </a:r>
            <a:r>
              <a:rPr lang="en-US" sz="8000" dirty="0" smtClean="0">
                <a:latin typeface="+mj-lt"/>
              </a:rPr>
              <a:t>?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12" y="7768814"/>
            <a:ext cx="9391579" cy="27480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5626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Input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3746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2557" y="2261905"/>
            <a:ext cx="2978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Model have unique Model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Group </a:t>
            </a:r>
            <a:r>
              <a:rPr lang="en-US" sz="4400">
                <a:latin typeface="+mj-lt"/>
              </a:rPr>
              <a:t>input(eg. </a:t>
            </a:r>
            <a:r>
              <a:rPr lang="en-US" sz="4400" smtClean="0">
                <a:latin typeface="+mj-lt"/>
              </a:rPr>
              <a:t>Images, videos) to </a:t>
            </a:r>
            <a:r>
              <a:rPr lang="en-US" sz="4400">
                <a:latin typeface="+mj-lt"/>
              </a:rPr>
              <a:t>predictions </a:t>
            </a:r>
            <a:endParaRPr lang="en-US" sz="440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Unique </a:t>
            </a:r>
            <a:r>
              <a:rPr lang="en-US" sz="4400">
                <a:latin typeface="+mj-lt"/>
              </a:rPr>
              <a:t>set of </a:t>
            </a:r>
            <a:r>
              <a:rPr lang="en-US" sz="4400" smtClean="0">
                <a:latin typeface="+mj-lt"/>
              </a:rPr>
              <a:t>outputs(eg. Dog, Cat)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Model: Animal</a:t>
            </a:r>
            <a:endParaRPr lang="en-US" sz="6000" b="1"/>
          </a:p>
        </p:txBody>
      </p:sp>
      <p:sp>
        <p:nvSpPr>
          <p:cNvPr id="11" name="Rectangle 10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2036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Model: Animal</a:t>
            </a:r>
            <a:endParaRPr lang="en-US" sz="6000" b="1"/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Dog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Cat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Four Legs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2934336" y="4807491"/>
            <a:ext cx="111055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Belong to a unique Model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Have a unique Concept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Have Name, </a:t>
            </a:r>
            <a:r>
              <a:rPr lang="en-US" sz="4400" smtClean="0">
                <a:latin typeface="+mj-lt"/>
              </a:rPr>
              <a:t>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Have up to 10 concepts(free plan)</a:t>
            </a:r>
            <a:endParaRPr lang="en-US" sz="440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1870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9504" y="2862484"/>
            <a:ext cx="100215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6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08238" y="2261905"/>
            <a:ext cx="24673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259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Have a unique Input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Have up to 10000 inputs(free plan)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Model: Animal</a:t>
            </a:r>
            <a:endParaRPr lang="en-US" sz="6000" b="1"/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Dog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Cat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Four Legs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25" y="9873891"/>
            <a:ext cx="1868206" cy="1307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60" y="9739069"/>
            <a:ext cx="1057712" cy="1442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30" y="10072003"/>
            <a:ext cx="1637132" cy="12278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82" y="9907080"/>
            <a:ext cx="1367263" cy="15487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1668014" y="6584001"/>
            <a:ext cx="772040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12" idx="2"/>
          </p:cNvCxnSpPr>
          <p:nvPr/>
        </p:nvCxnSpPr>
        <p:spPr>
          <a:xfrm flipH="1" flipV="1">
            <a:off x="6028376" y="6584000"/>
            <a:ext cx="218140" cy="315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0"/>
            <a:endCxn id="11" idx="2"/>
          </p:cNvCxnSpPr>
          <p:nvPr/>
        </p:nvCxnSpPr>
        <p:spPr>
          <a:xfrm flipH="1" flipV="1">
            <a:off x="2440055" y="6583999"/>
            <a:ext cx="1486541" cy="348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</p:cNvCxnSpPr>
          <p:nvPr/>
        </p:nvCxnSpPr>
        <p:spPr>
          <a:xfrm flipV="1">
            <a:off x="1668014" y="6584001"/>
            <a:ext cx="7883729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2"/>
          </p:cNvCxnSpPr>
          <p:nvPr/>
        </p:nvCxnSpPr>
        <p:spPr>
          <a:xfrm flipH="1" flipV="1">
            <a:off x="6028376" y="6584000"/>
            <a:ext cx="2709652" cy="328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0"/>
          </p:cNvCxnSpPr>
          <p:nvPr/>
        </p:nvCxnSpPr>
        <p:spPr>
          <a:xfrm flipV="1">
            <a:off x="3926596" y="6584001"/>
            <a:ext cx="5625147" cy="34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0"/>
          </p:cNvCxnSpPr>
          <p:nvPr/>
        </p:nvCxnSpPr>
        <p:spPr>
          <a:xfrm flipV="1">
            <a:off x="8738028" y="6583999"/>
            <a:ext cx="813715" cy="328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0"/>
          </p:cNvCxnSpPr>
          <p:nvPr/>
        </p:nvCxnSpPr>
        <p:spPr>
          <a:xfrm flipV="1">
            <a:off x="6246516" y="6584001"/>
            <a:ext cx="3305227" cy="315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71002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5564" y="4257698"/>
            <a:ext cx="828303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Create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1445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7048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16757" y="5502918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7056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16757" y="5502918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</a:t>
            </a:r>
            <a:r>
              <a:rPr lang="en-US" smtClean="0">
                <a:latin typeface="+mj-lt"/>
              </a:rPr>
              <a:t>Create Concept</a:t>
            </a:r>
            <a:endParaRPr lang="vi-VN" dirty="0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1811" y="419771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/>
          <p:cNvSpPr txBox="1"/>
          <p:nvPr/>
        </p:nvSpPr>
        <p:spPr>
          <a:xfrm>
            <a:off x="19569686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64568" y="6756705"/>
            <a:ext cx="34932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/>
              <a:t>Concept Id</a:t>
            </a:r>
            <a:endParaRPr lang="en-US" sz="440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0943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16757" y="5502918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</a:t>
            </a:r>
            <a:r>
              <a:rPr lang="en-US" smtClean="0">
                <a:latin typeface="+mj-lt"/>
              </a:rPr>
              <a:t>Create Concept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70746" y="10779369"/>
            <a:ext cx="2891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</a:t>
            </a:r>
            <a:r>
              <a:rPr lang="en-US" smtClean="0">
                <a:latin typeface="+mj-lt"/>
              </a:rPr>
              <a:t>. </a:t>
            </a:r>
            <a:r>
              <a:rPr lang="en-US" smtClean="0">
                <a:solidFill>
                  <a:srgbClr val="FF0000"/>
                </a:solidFill>
                <a:latin typeface="+mj-lt"/>
              </a:rPr>
              <a:t>Concept information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1811" y="419771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/>
          <p:cNvSpPr txBox="1"/>
          <p:nvPr/>
        </p:nvSpPr>
        <p:spPr>
          <a:xfrm>
            <a:off x="19569686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64568" y="6756705"/>
            <a:ext cx="34932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/>
              <a:t>Concept Id</a:t>
            </a:r>
            <a:endParaRPr lang="en-US" sz="440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2928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28303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Create Concept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44236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86600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383350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6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3100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8758146" y="9055054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8758146" y="9910226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690530" y="9090366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308523" y="10258472"/>
            <a:ext cx="2305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 ID</a:t>
            </a:r>
            <a:endParaRPr lang="vi-VN" sz="4400" dirty="0">
              <a:latin typeface="+mj-lt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572900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383350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6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172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337423" y="63893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smtClean="0">
                <a:latin typeface="+mj-lt"/>
              </a:rPr>
              <a:t>. Send</a:t>
            </a:r>
            <a:endParaRPr lang="vi-VN" dirty="0"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8758146" y="9055054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8758146" y="9910226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690530" y="9090366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308523" y="10258472"/>
            <a:ext cx="2305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 ID</a:t>
            </a:r>
            <a:endParaRPr lang="vi-VN" sz="4400" dirty="0">
              <a:latin typeface="+mj-lt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572900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383350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6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8620862" y="10269286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71" name="Straight Connector 70"/>
          <p:cNvCxnSpPr/>
          <p:nvPr/>
        </p:nvCxnSpPr>
        <p:spPr>
          <a:xfrm>
            <a:off x="18594843" y="11124458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261754" y="10304598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311" y="11360827"/>
            <a:ext cx="2011485" cy="118563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15" y="7863830"/>
            <a:ext cx="2011485" cy="118563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4565936" y="9042890"/>
            <a:ext cx="2332697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Concept ID</a:t>
            </a:r>
            <a:endParaRPr lang="vi-VN" sz="3200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625891" y="9909935"/>
            <a:ext cx="2272742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2499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9504" y="2862484"/>
            <a:ext cx="100215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0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530217" y="1193742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337423" y="63893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smtClean="0">
                <a:latin typeface="+mj-lt"/>
              </a:rPr>
              <a:t>. Send</a:t>
            </a:r>
            <a:endParaRPr lang="vi-VN" dirty="0"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8758146" y="9055054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8758146" y="9910226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690530" y="9090366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308523" y="10258472"/>
            <a:ext cx="2305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 ID</a:t>
            </a:r>
            <a:endParaRPr lang="vi-VN" sz="44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367050" y="1113872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700870" y="12279019"/>
            <a:ext cx="2061126" cy="584775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Input ID</a:t>
            </a:r>
            <a:endParaRPr lang="vi-VN" sz="3200" dirty="0">
              <a:latin typeface="+mj-lt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572900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383350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6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8620862" y="10269286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71" name="Straight Connector 70"/>
          <p:cNvCxnSpPr/>
          <p:nvPr/>
        </p:nvCxnSpPr>
        <p:spPr>
          <a:xfrm>
            <a:off x="18594843" y="11124458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261754" y="10304598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311" y="11360827"/>
            <a:ext cx="2011485" cy="118563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15" y="7863830"/>
            <a:ext cx="2011485" cy="118563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4565936" y="9042890"/>
            <a:ext cx="2332697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Concept ID</a:t>
            </a:r>
            <a:endParaRPr lang="vi-VN" sz="3200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625891" y="9909935"/>
            <a:ext cx="2272742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6957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45616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Create Concept</a:t>
            </a:r>
          </a:p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33101" y="9507142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17296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26590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6001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26590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8630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26590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41132" y="6053235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71331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26590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41132" y="6053235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63781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26590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41132" y="6053235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104550" y="8727834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077292" y="10162661"/>
            <a:ext cx="4430243" cy="316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69008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45616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 Create Concept</a:t>
            </a:r>
          </a:p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5879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09691" y="4724400"/>
            <a:ext cx="360547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9343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5060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96" y="3823897"/>
            <a:ext cx="1341108" cy="1311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23" y="10367942"/>
            <a:ext cx="1517854" cy="136606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133197" y="3585736"/>
            <a:ext cx="3547703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 URL picture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32" y="3798512"/>
            <a:ext cx="3703925" cy="108379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09904" y="4598630"/>
            <a:ext cx="27862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967019" y="4598630"/>
            <a:ext cx="308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332116" y="7925596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 log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458435" y="11266045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 information Obejct</a:t>
            </a:r>
            <a:endParaRPr lang="en-US"/>
          </a:p>
        </p:txBody>
      </p:sp>
      <p:cxnSp>
        <p:nvCxnSpPr>
          <p:cNvPr id="21" name="Straight Arrow Connector 20"/>
          <p:cNvCxnSpPr>
            <a:stCxn id="9" idx="3"/>
            <a:endCxn id="11" idx="1"/>
          </p:cNvCxnSpPr>
          <p:nvPr/>
        </p:nvCxnSpPr>
        <p:spPr>
          <a:xfrm flipV="1">
            <a:off x="15680900" y="4340411"/>
            <a:ext cx="4140932" cy="13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8" idx="3"/>
          </p:cNvCxnSpPr>
          <p:nvPr/>
        </p:nvCxnSpPr>
        <p:spPr>
          <a:xfrm flipH="1">
            <a:off x="20289053" y="4882309"/>
            <a:ext cx="1384742" cy="483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1"/>
            <a:endCxn id="18" idx="3"/>
          </p:cNvCxnSpPr>
          <p:nvPr/>
        </p:nvCxnSpPr>
        <p:spPr>
          <a:xfrm flipH="1" flipV="1">
            <a:off x="9619265" y="8819410"/>
            <a:ext cx="4849569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30142" y="40368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187498" y="403652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43" y="3355007"/>
            <a:ext cx="2655699" cy="265569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14468834" y="8434688"/>
            <a:ext cx="5820219" cy="2557072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Confident rate &gt; 60?</a:t>
            </a: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840222" y="9772441"/>
            <a:ext cx="4754932" cy="23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43117" y="8602985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1969334" y="11205449"/>
            <a:ext cx="93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Yes</a:t>
            </a:r>
            <a:endParaRPr lang="en-US"/>
          </a:p>
        </p:txBody>
      </p:sp>
      <p:cxnSp>
        <p:nvCxnSpPr>
          <p:cNvPr id="31" name="Straight Arrow Connector 30"/>
          <p:cNvCxnSpPr>
            <a:stCxn id="18" idx="1"/>
            <a:endCxn id="7" idx="3"/>
          </p:cNvCxnSpPr>
          <p:nvPr/>
        </p:nvCxnSpPr>
        <p:spPr>
          <a:xfrm flipH="1">
            <a:off x="2898277" y="8819410"/>
            <a:ext cx="3433839" cy="223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1"/>
          </p:cNvCxnSpPr>
          <p:nvPr/>
        </p:nvCxnSpPr>
        <p:spPr>
          <a:xfrm flipH="1" flipV="1">
            <a:off x="2992915" y="11266045"/>
            <a:ext cx="3465520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732266" y="379851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1232649" y="700448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2730735" y="881941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4.1</a:t>
            </a: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3505204" y="1040464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4.2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292341" y="924115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4.1.1</a:t>
            </a:r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532244" y="1193929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4.2.1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1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94682" y="3232113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that ?</a:t>
            </a:r>
            <a:endParaRPr lang="vi-VN" sz="72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06400" y="5425757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is common sense that Mr. Son will wonder: “Who is that ?”</a:t>
            </a:r>
            <a:endParaRPr lang="en-US" sz="4800" dirty="0" smtClean="0">
              <a:latin typeface="+mj-lt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4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5060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719" y="5595476"/>
            <a:ext cx="15573516" cy="4551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2245" y="2992237"/>
            <a:ext cx="1640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Why confident rate &gt; 60% ??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52334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55731" y="4906297"/>
            <a:ext cx="360547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187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8077" y="5794185"/>
            <a:ext cx="89552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High precision(up to 90%)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Can identify person &amp; object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5294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67303" y="3735807"/>
            <a:ext cx="6247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+mj-lt"/>
              </a:rPr>
              <a:t>Limitations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167303" y="5456903"/>
            <a:ext cx="89552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smtClean="0"/>
              <a:t>Only </a:t>
            </a:r>
            <a:r>
              <a:rPr lang="en-US" sz="4400"/>
              <a:t>available on </a:t>
            </a:r>
            <a:r>
              <a:rPr lang="en-US" sz="4400"/>
              <a:t>Android </a:t>
            </a:r>
            <a:r>
              <a:rPr lang="en-US" sz="4400" smtClean="0"/>
              <a:t>OS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smtClean="0"/>
              <a:t>Need internet connection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4400"/>
          </a:p>
        </p:txBody>
      </p:sp>
      <p:sp>
        <p:nvSpPr>
          <p:cNvPr id="8" name="TextBox 7"/>
          <p:cNvSpPr txBox="1"/>
          <p:nvPr/>
        </p:nvSpPr>
        <p:spPr>
          <a:xfrm>
            <a:off x="2278077" y="5794185"/>
            <a:ext cx="89552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High precision(up to 90%)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Can identify person &amp; object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00232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44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Future Plan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5274" y="3244847"/>
            <a:ext cx="19979572" cy="71574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4800" b="1"/>
              <a:t>Support </a:t>
            </a:r>
            <a:r>
              <a:rPr lang="en-US" sz="4800" b="1" smtClean="0"/>
              <a:t>multiple </a:t>
            </a:r>
            <a:r>
              <a:rPr lang="en-US" sz="4800" b="1"/>
              <a:t>platforms: iOS, Window phone or smart </a:t>
            </a:r>
            <a:r>
              <a:rPr lang="en-US" sz="4800" b="1" smtClean="0"/>
              <a:t>glasses</a:t>
            </a:r>
          </a:p>
          <a:p>
            <a:pPr marL="685800" indent="-6858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4800" b="1" smtClean="0"/>
              <a:t>Improve voice </a:t>
            </a:r>
            <a:r>
              <a:rPr lang="en-US" sz="4800" b="1" smtClean="0"/>
              <a:t>control</a:t>
            </a:r>
          </a:p>
          <a:p>
            <a:pPr marL="685800" indent="-6858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4800" b="1"/>
              <a:t>Develop new algorithm</a:t>
            </a:r>
            <a:endParaRPr lang="en-US" sz="4800" b="1" smtClean="0"/>
          </a:p>
          <a:p>
            <a:pPr marL="685800" indent="-685800">
              <a:lnSpc>
                <a:spcPct val="250000"/>
              </a:lnSpc>
              <a:buFont typeface="Courier New" panose="02070309020205020404" pitchFamily="49" charset="0"/>
              <a:buChar char="o"/>
            </a:pPr>
            <a:endParaRPr lang="en-US" sz="4800" b="1" smtClean="0"/>
          </a:p>
        </p:txBody>
      </p:sp>
      <p:sp>
        <p:nvSpPr>
          <p:cNvPr id="5" name="Rectangle 4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6633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434022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Technologies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51" y="9414614"/>
            <a:ext cx="6358099" cy="2934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1" y="9414614"/>
            <a:ext cx="5372043" cy="2089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381" y="2755006"/>
            <a:ext cx="4960244" cy="496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397" y="3230545"/>
            <a:ext cx="4484705" cy="4484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3083296"/>
            <a:ext cx="4637751" cy="46319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2680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/>
        </p:nvSpPr>
        <p:spPr bwMode="auto">
          <a:xfrm>
            <a:off x="1675274" y="1108042"/>
            <a:ext cx="83516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Devlopment Environment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2" y="3726995"/>
            <a:ext cx="6601336" cy="2143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50" y="7638925"/>
            <a:ext cx="5079365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695" y="2933644"/>
            <a:ext cx="4607647" cy="46076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695" y="8591187"/>
            <a:ext cx="5690698" cy="30350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831" y="7638925"/>
            <a:ext cx="6476190" cy="39873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766" y="3992080"/>
            <a:ext cx="6123732" cy="220391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5555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35734" y="5870940"/>
            <a:ext cx="15928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mtClean="0"/>
              <a:t>Thank you for listening !</a:t>
            </a:r>
            <a:endParaRPr lang="en-US" sz="9600" b="1"/>
          </a:p>
        </p:txBody>
      </p:sp>
    </p:spTree>
    <p:extLst>
      <p:ext uri="{BB962C8B-B14F-4D97-AF65-F5344CB8AC3E}">
        <p14:creationId xmlns:p14="http://schemas.microsoft.com/office/powerpoint/2010/main" val="32963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243816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Outline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6914" y="306645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80387" y="3620457"/>
            <a:ext cx="2737416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dirty="0" smtClean="0">
                <a:latin typeface="Lato" panose="020F0502020204030203" pitchFamily="34" charset="0"/>
              </a:rPr>
              <a:t>Problem</a:t>
            </a:r>
            <a:endParaRPr lang="en-US" sz="4400" b="1" cap="all" spc="53" dirty="0">
              <a:latin typeface="Lato" panose="020F050202020403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98502" y="3405111"/>
            <a:ext cx="953858" cy="954107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3642" y="3620458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80387" y="7009193"/>
            <a:ext cx="4538294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Main features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798502" y="679384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03642" y="700919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03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80387" y="5314825"/>
            <a:ext cx="432631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Our Solution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98502" y="5099479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3642" y="5314826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02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0387" y="8803592"/>
            <a:ext cx="3861057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Future plan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98502" y="8588246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3642" y="8803593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04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80387" y="10498443"/>
            <a:ext cx="13514725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Technologies - Devlopment </a:t>
            </a:r>
            <a:r>
              <a:rPr lang="en-US" sz="4400" b="1" cap="all" spc="53">
                <a:latin typeface="Lato" panose="020F0502020204030203" pitchFamily="34" charset="0"/>
              </a:rPr>
              <a:t>Environment</a:t>
            </a:r>
          </a:p>
        </p:txBody>
      </p:sp>
      <p:sp>
        <p:nvSpPr>
          <p:cNvPr id="27" name="Oval 26"/>
          <p:cNvSpPr/>
          <p:nvPr/>
        </p:nvSpPr>
        <p:spPr>
          <a:xfrm>
            <a:off x="7798502" y="1028309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03642" y="1049844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05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21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253" y="5486400"/>
            <a:ext cx="6785810" cy="8181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2000594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592122" y="3363356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that ?</a:t>
            </a:r>
            <a:endParaRPr lang="vi-VN" sz="7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who is the person calling him ?</a:t>
            </a:r>
          </a:p>
          <a:p>
            <a:endParaRPr lang="en-US" sz="6600" dirty="0" smtClean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14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82253" y="5486400"/>
            <a:ext cx="6785810" cy="8181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2000594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592122" y="3363356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that ?</a:t>
            </a:r>
            <a:endParaRPr lang="vi-VN" sz="7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who is the person calling him ?</a:t>
            </a:r>
          </a:p>
          <a:p>
            <a:endParaRPr lang="en-US" sz="6600" dirty="0" smtClean="0">
              <a:latin typeface="+mj-lt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greet that person ?</a:t>
            </a:r>
            <a:endParaRPr lang="vi-VN" sz="66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417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</a:t>
            </a:r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9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9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2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1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94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6879" y="8793387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greeting the person properly</a:t>
            </a:r>
            <a:endParaRPr lang="vi-VN" sz="6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83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5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337314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Problems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30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35976" y="8189858"/>
            <a:ext cx="555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Facial Identification</a:t>
            </a:r>
            <a:endParaRPr lang="vi-VN" sz="48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054754" y="6913478"/>
            <a:ext cx="0" cy="1276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18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6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4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4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66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elf-navigating </a:t>
            </a:r>
            <a:r>
              <a:rPr lang="vi-VN" sz="5400" dirty="0">
                <a:latin typeface="+mj-lt"/>
              </a:rPr>
              <a:t>outside well-known environments</a:t>
            </a:r>
          </a:p>
        </p:txBody>
      </p:sp>
      <p:pic>
        <p:nvPicPr>
          <p:cNvPr id="1026" name="Picture 2" descr="Hình ảnh có li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939" y="3872753"/>
            <a:ext cx="12044997" cy="677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1677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0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3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8840" y="6039853"/>
            <a:ext cx="9631834" cy="8903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8840" y="5175862"/>
            <a:ext cx="1663312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After spent times studying, we decided to use </a:t>
            </a:r>
            <a:r>
              <a:rPr lang="en-US" sz="6000" b="1" dirty="0" smtClean="0">
                <a:effectLst/>
                <a:latin typeface="+mj-lt"/>
              </a:rPr>
              <a:t>Microsoft Cognitive Service</a:t>
            </a:r>
            <a:r>
              <a:rPr lang="en-US" sz="6000" b="1" dirty="0" smtClean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to be our Image Recognizer because its features is suitable for our approach. 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55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4771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>
              <a:lnSpc>
                <a:spcPct val="250000"/>
              </a:lnSpc>
            </a:pP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696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Person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91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3" y="3735999"/>
            <a:ext cx="124476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</a:t>
            </a:r>
            <a:r>
              <a:rPr lang="en-US" sz="5400" dirty="0" smtClean="0">
                <a:latin typeface="+mj-lt"/>
              </a:rPr>
              <a:t>Person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Identify Person 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10181740" y="7193372"/>
            <a:ext cx="1498983" cy="1890387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398" y="6047839"/>
            <a:ext cx="19572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a machine detect a Human Face ?</a:t>
            </a:r>
            <a:endParaRPr lang="vi-VN" sz="80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4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272" y="5922889"/>
            <a:ext cx="12170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a Human Face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31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62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elf-navigating </a:t>
            </a:r>
            <a:r>
              <a:rPr lang="vi-VN" sz="5400" dirty="0">
                <a:latin typeface="+mj-lt"/>
              </a:rPr>
              <a:t>outside well-known </a:t>
            </a:r>
            <a:r>
              <a:rPr lang="vi-VN" sz="5400" dirty="0" smtClean="0">
                <a:latin typeface="+mj-lt"/>
              </a:rPr>
              <a:t>environments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  <a:endParaRPr lang="vi-VN" sz="5400" dirty="0">
              <a:latin typeface="+mj-lt"/>
            </a:endParaRPr>
          </a:p>
        </p:txBody>
      </p:sp>
      <p:pic>
        <p:nvPicPr>
          <p:cNvPr id="2050" name="Picture 2" descr="Kết quả hình ảnh cho blind communic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348" y="3872752"/>
            <a:ext cx="12031286" cy="77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057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9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1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5444" y="10437541"/>
            <a:ext cx="247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Mouth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13645992" y="9336505"/>
            <a:ext cx="5002955" cy="1608868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238526" y="5877264"/>
            <a:ext cx="284381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5482407" y="4922167"/>
            <a:ext cx="479256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87751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We do this automatically </a:t>
            </a:r>
          </a:p>
          <a:p>
            <a:r>
              <a:rPr lang="en-US" sz="6000" dirty="0" smtClean="0">
                <a:latin typeface="+mj-lt"/>
              </a:rPr>
              <a:t>and instantly !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46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5274" y="4815136"/>
            <a:ext cx="11684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In fact, we are too good at it that we end up seeing faces in everyday objects.  </a:t>
            </a:r>
            <a:endParaRPr lang="vi-VN" sz="6000" dirty="0">
              <a:latin typeface="+mj-lt"/>
            </a:endParaRPr>
          </a:p>
        </p:txBody>
      </p:sp>
      <p:pic>
        <p:nvPicPr>
          <p:cNvPr id="8194" name="Picture 2" descr="https://cdn-images-1.medium.com/max/800/1*HcwWLND2du14e-rzJ50tH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481" y="7419665"/>
            <a:ext cx="13043152" cy="56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3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0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15362" name="Picture 2" descr="https://portalstoragewuprod.azureedge.net/media/Default/Documentation/Face/Images/landmarks.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"/>
          <a:stretch/>
        </p:blipFill>
        <p:spPr bwMode="auto">
          <a:xfrm>
            <a:off x="3860084" y="3324033"/>
            <a:ext cx="16286213" cy="10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4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1144" y="6175569"/>
            <a:ext cx="14656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Facial Detection - How it works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5768" y="6184232"/>
            <a:ext cx="15977937" cy="12686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8077" y="4898296"/>
            <a:ext cx="215854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+mj-lt"/>
              </a:rPr>
              <a:t>To detect a Human Face, we use the method </a:t>
            </a:r>
            <a:r>
              <a:rPr lang="en-US" sz="8000" dirty="0">
                <a:latin typeface="+mj-lt"/>
              </a:rPr>
              <a:t>called </a:t>
            </a:r>
            <a:r>
              <a:rPr lang="en-US" sz="8000" dirty="0" smtClean="0">
                <a:latin typeface="+mj-lt"/>
              </a:rPr>
              <a:t>“</a:t>
            </a:r>
            <a:r>
              <a:rPr lang="en-US" sz="8000" b="1" dirty="0" smtClean="0">
                <a:latin typeface="+mj-lt"/>
              </a:rPr>
              <a:t>Histogram </a:t>
            </a:r>
            <a:r>
              <a:rPr lang="en-US" sz="8000" b="1" dirty="0">
                <a:latin typeface="+mj-lt"/>
              </a:rPr>
              <a:t>of Oriented </a:t>
            </a:r>
            <a:r>
              <a:rPr lang="en-US" sz="8000" b="1" dirty="0" smtClean="0">
                <a:latin typeface="+mj-lt"/>
              </a:rPr>
              <a:t>Gradients”.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4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elf-navigating </a:t>
            </a:r>
            <a:r>
              <a:rPr lang="vi-VN" sz="5400" dirty="0">
                <a:latin typeface="+mj-lt"/>
              </a:rPr>
              <a:t>outside well-known </a:t>
            </a:r>
            <a:r>
              <a:rPr lang="vi-VN" sz="5400" dirty="0" smtClean="0">
                <a:latin typeface="+mj-lt"/>
              </a:rPr>
              <a:t>environments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Technologies using difficulty</a:t>
            </a:r>
            <a:endParaRPr lang="vi-VN" sz="5400" dirty="0">
              <a:latin typeface="+mj-lt"/>
            </a:endParaRPr>
          </a:p>
        </p:txBody>
      </p:sp>
      <p:pic>
        <p:nvPicPr>
          <p:cNvPr id="3074" name="Picture 2" descr="Kết quả hình ảnh cho blind person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94" y="3872753"/>
            <a:ext cx="11701633" cy="78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0109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4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551025" y="4896527"/>
            <a:ext cx="909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Computers do not need color data to detect faces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92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6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81" y="6652023"/>
            <a:ext cx="17488252" cy="6164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12105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  <p:pic>
        <p:nvPicPr>
          <p:cNvPr id="30722" name="Picture 2" descr="https://cdn-images-1.medium.com/max/800/1*WF54tQnH1Hgpoqk-Vtf9L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198" y="6487761"/>
            <a:ext cx="18828303" cy="59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887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  <p:pic>
        <p:nvPicPr>
          <p:cNvPr id="31746" name="Picture 2" descr="https://cdn-images-1.medium.com/max/1000/1*oTdaElx_M-_z9c_iAwwqc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6" y="6130573"/>
            <a:ext cx="18004834" cy="70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8840" y="4929585"/>
            <a:ext cx="139706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medium-content-serif-font"/>
              </a:rPr>
              <a:t>Break </a:t>
            </a:r>
            <a:r>
              <a:rPr lang="en-US" sz="48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4800" dirty="0" smtClean="0">
                <a:latin typeface="medium-content-serif-font"/>
              </a:rPr>
              <a:t>direction.</a:t>
            </a:r>
          </a:p>
        </p:txBody>
      </p:sp>
    </p:spTree>
    <p:extLst>
      <p:ext uri="{BB962C8B-B14F-4D97-AF65-F5344CB8AC3E}">
        <p14:creationId xmlns:p14="http://schemas.microsoft.com/office/powerpoint/2010/main" val="27152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8840" y="4929585"/>
            <a:ext cx="139706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medium-content-serif-font"/>
              </a:rPr>
              <a:t>Break </a:t>
            </a:r>
            <a:r>
              <a:rPr lang="en-US" sz="48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4800" dirty="0" smtClean="0">
                <a:latin typeface="medium-content-serif-font"/>
              </a:rPr>
              <a:t>direction.</a:t>
            </a:r>
          </a:p>
          <a:p>
            <a:r>
              <a:rPr lang="en-US" sz="4800" dirty="0" smtClean="0">
                <a:latin typeface="medium-content-serif-font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medium-content-serif-font"/>
              </a:rPr>
              <a:t>Then replace </a:t>
            </a:r>
            <a:r>
              <a:rPr lang="en-US" sz="4800" dirty="0">
                <a:latin typeface="medium-content-serif-font"/>
              </a:rPr>
              <a:t>that square in the image with the arrow directions that were the strongest.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7855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34818" name="Picture 2" descr="https://cdn-images-1.medium.com/max/800/1*uHisafuUw0FOsoZA992Jd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77" y="5488173"/>
            <a:ext cx="21725437" cy="80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31487" y="3928995"/>
            <a:ext cx="12188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This is how it looks like: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364480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34337" y="4812632"/>
            <a:ext cx="6015789" cy="6497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81578" y="3989971"/>
            <a:ext cx="202971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Then to </a:t>
            </a:r>
            <a:r>
              <a:rPr lang="en-US" sz="4800" dirty="0">
                <a:latin typeface="medium-content-serif-font"/>
              </a:rPr>
              <a:t>find out the Human Face, </a:t>
            </a:r>
            <a:r>
              <a:rPr lang="en-US" sz="4800" dirty="0" smtClean="0">
                <a:latin typeface="medium-content-serif-font"/>
              </a:rPr>
              <a:t>we have to find </a:t>
            </a:r>
            <a:r>
              <a:rPr lang="en-US" sz="4800" dirty="0">
                <a:latin typeface="medium-content-serif-font"/>
              </a:rPr>
              <a:t>the part of our image that looks the most similar to a known HOG pattern that was extracted from a bunch of other training </a:t>
            </a:r>
            <a:r>
              <a:rPr lang="en-US" sz="4800" dirty="0" smtClean="0">
                <a:latin typeface="medium-content-serif-font"/>
              </a:rPr>
              <a:t>faces.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1994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37890" name="Picture 2" descr="https://cdn-images-1.medium.com/max/800/1*6xgev0r-qn4oR88FrW6f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71" y="3324033"/>
            <a:ext cx="14498888" cy="1009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5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4433" y="6893455"/>
            <a:ext cx="81923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latin typeface="medium-content-serif-font"/>
              </a:rPr>
              <a:t>Voila, a Face is found !</a:t>
            </a:r>
            <a:endParaRPr lang="vi-VN" sz="6000" dirty="0"/>
          </a:p>
        </p:txBody>
      </p:sp>
      <p:pic>
        <p:nvPicPr>
          <p:cNvPr id="39938" name="Picture 2" descr="https://cdn-images-1.medium.com/max/1200/1*dOtP6yl7d4c0oaR6NpfWV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9"/>
          <a:stretch/>
        </p:blipFill>
        <p:spPr bwMode="auto">
          <a:xfrm>
            <a:off x="12049432" y="3324033"/>
            <a:ext cx="8734733" cy="960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16249650" y="7743332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8052256" y="7909118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/>
          <p:cNvSpPr/>
          <p:nvPr/>
        </p:nvSpPr>
        <p:spPr>
          <a:xfrm>
            <a:off x="16871156" y="7994843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/>
          <p:cNvSpPr/>
          <p:nvPr/>
        </p:nvSpPr>
        <p:spPr>
          <a:xfrm>
            <a:off x="17590293" y="8050105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/>
          <p:cNvSpPr/>
          <p:nvPr/>
        </p:nvSpPr>
        <p:spPr>
          <a:xfrm>
            <a:off x="17252156" y="9150543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/>
          <p:cNvSpPr/>
          <p:nvPr/>
        </p:nvSpPr>
        <p:spPr>
          <a:xfrm>
            <a:off x="17033081" y="9966518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/>
          <p:cNvSpPr/>
          <p:nvPr/>
        </p:nvSpPr>
        <p:spPr>
          <a:xfrm>
            <a:off x="15992968" y="9860649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/>
          <p:cNvSpPr/>
          <p:nvPr/>
        </p:nvSpPr>
        <p:spPr>
          <a:xfrm>
            <a:off x="16981680" y="10459966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Oval 17"/>
          <p:cNvSpPr/>
          <p:nvPr/>
        </p:nvSpPr>
        <p:spPr>
          <a:xfrm>
            <a:off x="17845280" y="10117066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45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7120" y="5441626"/>
            <a:ext cx="171909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Microsoft Cognitive Service</a:t>
            </a:r>
          </a:p>
          <a:p>
            <a:pPr algn="ctr"/>
            <a:r>
              <a:rPr lang="en-US" sz="8000" b="1" dirty="0" smtClean="0">
                <a:latin typeface="+mj-lt"/>
              </a:rPr>
              <a:t> recognizes who is who ?</a:t>
            </a:r>
            <a:endParaRPr lang="vi-VN" sz="80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84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9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</a:p>
          <a:p>
            <a:endParaRPr lang="en-US" sz="6600" dirty="0">
              <a:latin typeface="+mj-lt"/>
            </a:endParaRPr>
          </a:p>
          <a:p>
            <a:r>
              <a:rPr lang="en-US" sz="6600" dirty="0" smtClean="0">
                <a:latin typeface="+mj-lt"/>
              </a:rPr>
              <a:t>This is called the “Training” process.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6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50688" y="5751063"/>
            <a:ext cx="9719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Training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9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</p:txBody>
      </p:sp>
    </p:spTree>
    <p:extLst>
      <p:ext uri="{BB962C8B-B14F-4D97-AF65-F5344CB8AC3E}">
        <p14:creationId xmlns:p14="http://schemas.microsoft.com/office/powerpoint/2010/main" val="69384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</p:txBody>
      </p:sp>
    </p:spTree>
    <p:extLst>
      <p:ext uri="{BB962C8B-B14F-4D97-AF65-F5344CB8AC3E}">
        <p14:creationId xmlns:p14="http://schemas.microsoft.com/office/powerpoint/2010/main" val="41580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9553" y="3872753"/>
            <a:ext cx="1000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Helpers</a:t>
            </a:r>
            <a:endParaRPr lang="vi-VN" sz="5400" dirty="0">
              <a:latin typeface="+mj-lt"/>
            </a:endParaRPr>
          </a:p>
        </p:txBody>
      </p:sp>
      <p:pic>
        <p:nvPicPr>
          <p:cNvPr id="4100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214" y="3872753"/>
            <a:ext cx="12305969" cy="88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9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4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1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2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7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Face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1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32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6336991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</p:txBody>
      </p:sp>
    </p:spTree>
    <p:extLst>
      <p:ext uri="{BB962C8B-B14F-4D97-AF65-F5344CB8AC3E}">
        <p14:creationId xmlns:p14="http://schemas.microsoft.com/office/powerpoint/2010/main" val="41440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81083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33239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32095" y="5144522"/>
            <a:ext cx="1052724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Contains up to 1000 Person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6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imple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46546C"/>
      </a:accent1>
      <a:accent2>
        <a:srgbClr val="1986AF"/>
      </a:accent2>
      <a:accent3>
        <a:srgbClr val="46BE9C"/>
      </a:accent3>
      <a:accent4>
        <a:srgbClr val="9CB631"/>
      </a:accent4>
      <a:accent5>
        <a:srgbClr val="FB8635"/>
      </a:accent5>
      <a:accent6>
        <a:srgbClr val="D53E23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29627</TotalTime>
  <Words>6507</Words>
  <Application>Microsoft Office PowerPoint</Application>
  <PresentationFormat>Custom</PresentationFormat>
  <Paragraphs>2091</Paragraphs>
  <Slides>297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297</vt:i4>
      </vt:variant>
    </vt:vector>
  </HeadingPairs>
  <TitlesOfParts>
    <vt:vector size="309" baseType="lpstr">
      <vt:lpstr>Bebas Neue</vt:lpstr>
      <vt:lpstr>Lato</vt:lpstr>
      <vt:lpstr>Lato Light</vt:lpstr>
      <vt:lpstr>Lato Regular</vt:lpstr>
      <vt:lpstr>medium-content-serif-font</vt:lpstr>
      <vt:lpstr>ＭＳ Ｐゴシック</vt:lpstr>
      <vt:lpstr>Roboto Regular</vt:lpstr>
      <vt:lpstr>Arial</vt:lpstr>
      <vt:lpstr>Calibri Light</vt:lpstr>
      <vt:lpstr>Courier New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Barcena</dc:title>
  <dc:subject/>
  <dc:creator>SlidePro</dc:creator>
  <cp:keywords/>
  <dc:description/>
  <cp:lastModifiedBy>2TbP</cp:lastModifiedBy>
  <cp:revision>6520</cp:revision>
  <dcterms:created xsi:type="dcterms:W3CDTF">2014-11-12T21:47:38Z</dcterms:created>
  <dcterms:modified xsi:type="dcterms:W3CDTF">2017-04-17T18:24:12Z</dcterms:modified>
  <cp:category/>
</cp:coreProperties>
</file>